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handoutMasterIdLst>
    <p:handoutMasterId r:id="rId21"/>
  </p:handoutMasterIdLst>
  <p:sldIdLst>
    <p:sldId id="257" r:id="rId2"/>
    <p:sldId id="268" r:id="rId3"/>
    <p:sldId id="271" r:id="rId4"/>
    <p:sldId id="269" r:id="rId5"/>
    <p:sldId id="272" r:id="rId6"/>
    <p:sldId id="259" r:id="rId7"/>
    <p:sldId id="260" r:id="rId8"/>
    <p:sldId id="273" r:id="rId9"/>
    <p:sldId id="274" r:id="rId10"/>
    <p:sldId id="263" r:id="rId11"/>
    <p:sldId id="277" r:id="rId12"/>
    <p:sldId id="258" r:id="rId13"/>
    <p:sldId id="261" r:id="rId14"/>
    <p:sldId id="262" r:id="rId15"/>
    <p:sldId id="264" r:id="rId16"/>
    <p:sldId id="265" r:id="rId17"/>
    <p:sldId id="275" r:id="rId18"/>
    <p:sldId id="276" r:id="rId1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3" autoAdjust="0"/>
    <p:restoredTop sz="80488" autoAdjust="0"/>
  </p:normalViewPr>
  <p:slideViewPr>
    <p:cSldViewPr snapToGrid="0" snapToObjects="1">
      <p:cViewPr>
        <p:scale>
          <a:sx n="99" d="100"/>
          <a:sy n="99" d="100"/>
        </p:scale>
        <p:origin x="-462"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civil law </a:t>
            </a:r>
            <a:endParaRPr lang="en-GB"/>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3B582B-97F0-514F-848D-8674642587EF}" type="datetime1">
              <a:rPr lang="it-IT" smtClean="0"/>
              <a:pPr/>
              <a:t>24/09/2014</a:t>
            </a:fld>
            <a:endParaRPr lang="en-GB"/>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FF3642-1439-7A4A-9F84-88272B0BEF8B}" type="slidenum">
              <a:rPr lang="en-GB" smtClean="0"/>
              <a:pPr/>
              <a:t>‹N›</a:t>
            </a:fld>
            <a:endParaRPr lang="en-GB"/>
          </a:p>
        </p:txBody>
      </p:sp>
    </p:spTree>
    <p:extLst>
      <p:ext uri="{BB962C8B-B14F-4D97-AF65-F5344CB8AC3E}">
        <p14:creationId xmlns:p14="http://schemas.microsoft.com/office/powerpoint/2010/main" xmlns="" val="274283180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civil law </a:t>
            </a:r>
            <a:endParaRPr lang="en-GB"/>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D707F4-9BFD-0440-B589-5406EC9C4AD9}" type="datetime1">
              <a:rPr lang="it-IT" smtClean="0"/>
              <a:pPr/>
              <a:t>24/09/2014</a:t>
            </a:fld>
            <a:endParaRPr lang="en-GB"/>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A5A606-4125-6F40-B965-0F5705070738}" type="slidenum">
              <a:rPr lang="en-GB" smtClean="0"/>
              <a:pPr/>
              <a:t>‹N›</a:t>
            </a:fld>
            <a:endParaRPr lang="en-GB"/>
          </a:p>
        </p:txBody>
      </p:sp>
    </p:spTree>
    <p:extLst>
      <p:ext uri="{BB962C8B-B14F-4D97-AF65-F5344CB8AC3E}">
        <p14:creationId xmlns:p14="http://schemas.microsoft.com/office/powerpoint/2010/main" xmlns="" val="2774900994"/>
      </p:ext>
    </p:extLst>
  </p:cSld>
  <p:clrMap bg1="lt1" tx1="dk1" bg2="lt2" tx2="dk2" accent1="accent1" accent2="accent2" accent3="accent3" accent4="accent4" accent5="accent5" accent6="accent6" hlink="hlink" folHlink="folHlink"/>
  <p:hf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9AA5A606-4125-6F40-B965-0F5705070738}" type="slidenum">
              <a:rPr lang="en-GB" smtClean="0"/>
              <a:pPr/>
              <a:t>6</a:t>
            </a:fld>
            <a:endParaRPr lang="en-GB"/>
          </a:p>
        </p:txBody>
      </p:sp>
      <p:sp>
        <p:nvSpPr>
          <p:cNvPr id="5" name="Segnaposto intestazione 4"/>
          <p:cNvSpPr>
            <a:spLocks noGrp="1"/>
          </p:cNvSpPr>
          <p:nvPr>
            <p:ph type="hdr" sz="quarter" idx="11"/>
          </p:nvPr>
        </p:nvSpPr>
        <p:spPr/>
        <p:txBody>
          <a:bodyPr/>
          <a:lstStyle/>
          <a:p>
            <a:r>
              <a:rPr lang="en-GB" smtClean="0"/>
              <a:t>civil law </a:t>
            </a:r>
            <a:endParaRPr lang="en-GB"/>
          </a:p>
        </p:txBody>
      </p:sp>
    </p:spTree>
    <p:extLst>
      <p:ext uri="{BB962C8B-B14F-4D97-AF65-F5344CB8AC3E}">
        <p14:creationId xmlns:p14="http://schemas.microsoft.com/office/powerpoint/2010/main" xmlns="" val="2942610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dirty="0" err="1" smtClean="0"/>
              <a:t>Eliminazione</a:t>
            </a:r>
            <a:r>
              <a:rPr lang="en-GB" baseline="0" dirty="0" smtClean="0"/>
              <a:t> </a:t>
            </a:r>
            <a:r>
              <a:rPr lang="en-GB" baseline="0" dirty="0" err="1" smtClean="0"/>
              <a:t>della</a:t>
            </a:r>
            <a:r>
              <a:rPr lang="en-GB" baseline="0" dirty="0" smtClean="0"/>
              <a:t> </a:t>
            </a:r>
            <a:r>
              <a:rPr lang="en-GB" baseline="0" dirty="0" err="1" smtClean="0"/>
              <a:t>approvazione</a:t>
            </a:r>
            <a:r>
              <a:rPr lang="en-GB" baseline="0" dirty="0" smtClean="0"/>
              <a:t> </a:t>
            </a:r>
            <a:r>
              <a:rPr lang="en-GB" baseline="0" dirty="0" err="1" smtClean="0"/>
              <a:t>dell’ass</a:t>
            </a:r>
            <a:r>
              <a:rPr lang="en-GB" baseline="0" dirty="0" smtClean="0"/>
              <a:t> </a:t>
            </a:r>
            <a:r>
              <a:rPr lang="en-GB" baseline="0" dirty="0" err="1" smtClean="0"/>
              <a:t>straordinaria</a:t>
            </a:r>
            <a:r>
              <a:rPr lang="en-GB" baseline="0" dirty="0" smtClean="0"/>
              <a:t> salvo </a:t>
            </a:r>
            <a:r>
              <a:rPr lang="en-GB" baseline="0" dirty="0" err="1" smtClean="0"/>
              <a:t>vìche</a:t>
            </a:r>
            <a:r>
              <a:rPr lang="en-GB" baseline="0" dirty="0" smtClean="0"/>
              <a:t> la </a:t>
            </a:r>
            <a:r>
              <a:rPr lang="en-GB" baseline="0" dirty="0" err="1" smtClean="0"/>
              <a:t>competenza</a:t>
            </a:r>
            <a:r>
              <a:rPr lang="en-GB" baseline="0" dirty="0" smtClean="0"/>
              <a:t> non fosse </a:t>
            </a:r>
            <a:r>
              <a:rPr lang="en-GB" baseline="0" dirty="0" err="1" smtClean="0"/>
              <a:t>statutariamente</a:t>
            </a:r>
            <a:r>
              <a:rPr lang="en-GB" baseline="0" dirty="0" smtClean="0"/>
              <a:t> </a:t>
            </a:r>
            <a:r>
              <a:rPr lang="en-GB" baseline="0" dirty="0" err="1" smtClean="0"/>
              <a:t>degli</a:t>
            </a:r>
            <a:r>
              <a:rPr lang="en-GB" baseline="0" dirty="0" smtClean="0"/>
              <a:t> </a:t>
            </a:r>
            <a:r>
              <a:rPr lang="en-GB" baseline="0" dirty="0" err="1" smtClean="0"/>
              <a:t>amministratori</a:t>
            </a:r>
            <a:r>
              <a:rPr lang="en-GB" baseline="0" dirty="0" smtClean="0"/>
              <a:t> </a:t>
            </a:r>
          </a:p>
          <a:p>
            <a:r>
              <a:rPr lang="en-GB" baseline="0" dirty="0" err="1" smtClean="0"/>
              <a:t>Eliminazione</a:t>
            </a:r>
            <a:r>
              <a:rPr lang="en-GB" baseline="0" dirty="0" smtClean="0"/>
              <a:t> </a:t>
            </a:r>
            <a:r>
              <a:rPr lang="en-GB" baseline="0" dirty="0" err="1" smtClean="0"/>
              <a:t>della</a:t>
            </a:r>
            <a:r>
              <a:rPr lang="en-GB" baseline="0" dirty="0" smtClean="0"/>
              <a:t> </a:t>
            </a:r>
            <a:r>
              <a:rPr lang="en-GB" baseline="0" dirty="0" err="1" smtClean="0"/>
              <a:t>previsione</a:t>
            </a:r>
            <a:r>
              <a:rPr lang="en-GB" baseline="0" dirty="0" smtClean="0"/>
              <a:t> in </a:t>
            </a:r>
            <a:r>
              <a:rPr lang="en-GB" baseline="0" dirty="0" err="1" smtClean="0"/>
              <a:t>origine</a:t>
            </a:r>
            <a:r>
              <a:rPr lang="en-GB" baseline="0" dirty="0" smtClean="0"/>
              <a:t> </a:t>
            </a:r>
            <a:r>
              <a:rPr lang="en-GB" baseline="0" dirty="0" err="1" smtClean="0"/>
              <a:t>contenuta</a:t>
            </a:r>
            <a:r>
              <a:rPr lang="en-GB" baseline="0" dirty="0" smtClean="0"/>
              <a:t> </a:t>
            </a:r>
            <a:r>
              <a:rPr lang="en-GB" baseline="0" dirty="0" err="1" smtClean="0"/>
              <a:t>nell’articolo</a:t>
            </a:r>
            <a:r>
              <a:rPr lang="en-GB" baseline="0" dirty="0" smtClean="0"/>
              <a:t> 2448 cc. secondo comma </a:t>
            </a:r>
            <a:endParaRPr lang="en-GB" dirty="0"/>
          </a:p>
        </p:txBody>
      </p:sp>
      <p:sp>
        <p:nvSpPr>
          <p:cNvPr id="4" name="Segnaposto numero diapositiva 3"/>
          <p:cNvSpPr>
            <a:spLocks noGrp="1"/>
          </p:cNvSpPr>
          <p:nvPr>
            <p:ph type="sldNum" sz="quarter" idx="10"/>
          </p:nvPr>
        </p:nvSpPr>
        <p:spPr/>
        <p:txBody>
          <a:bodyPr/>
          <a:lstStyle/>
          <a:p>
            <a:fld id="{9AA5A606-4125-6F40-B965-0F5705070738}" type="slidenum">
              <a:rPr lang="en-GB" smtClean="0"/>
              <a:pPr/>
              <a:t>8</a:t>
            </a:fld>
            <a:endParaRPr lang="en-GB"/>
          </a:p>
        </p:txBody>
      </p:sp>
      <p:sp>
        <p:nvSpPr>
          <p:cNvPr id="5" name="Segnaposto intestazione 4"/>
          <p:cNvSpPr>
            <a:spLocks noGrp="1"/>
          </p:cNvSpPr>
          <p:nvPr>
            <p:ph type="hdr" sz="quarter" idx="11"/>
          </p:nvPr>
        </p:nvSpPr>
        <p:spPr/>
        <p:txBody>
          <a:bodyPr/>
          <a:lstStyle/>
          <a:p>
            <a:r>
              <a:rPr lang="en-GB" smtClean="0"/>
              <a:t>civil law </a:t>
            </a:r>
            <a:endParaRPr lang="en-GB"/>
          </a:p>
        </p:txBody>
      </p:sp>
    </p:spTree>
    <p:extLst>
      <p:ext uri="{BB962C8B-B14F-4D97-AF65-F5344CB8AC3E}">
        <p14:creationId xmlns:p14="http://schemas.microsoft.com/office/powerpoint/2010/main" xmlns="" val="3789951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dirty="0" err="1" smtClean="0"/>
              <a:t>Trib</a:t>
            </a:r>
            <a:r>
              <a:rPr lang="en-GB" dirty="0" smtClean="0"/>
              <a:t> </a:t>
            </a:r>
            <a:r>
              <a:rPr lang="en-GB" dirty="0" err="1" smtClean="0"/>
              <a:t>bari</a:t>
            </a:r>
            <a:r>
              <a:rPr lang="en-GB" dirty="0" smtClean="0"/>
              <a:t> 2005 , </a:t>
            </a:r>
            <a:r>
              <a:rPr lang="en-GB" dirty="0" err="1" smtClean="0"/>
              <a:t>udine</a:t>
            </a:r>
            <a:r>
              <a:rPr lang="en-GB" dirty="0" smtClean="0"/>
              <a:t> 2007 </a:t>
            </a:r>
            <a:r>
              <a:rPr lang="en-GB" dirty="0" err="1" smtClean="0"/>
              <a:t>milano</a:t>
            </a:r>
            <a:r>
              <a:rPr lang="en-GB" dirty="0" smtClean="0"/>
              <a:t> 2009 </a:t>
            </a:r>
            <a:endParaRPr lang="en-GB" dirty="0"/>
          </a:p>
        </p:txBody>
      </p:sp>
      <p:sp>
        <p:nvSpPr>
          <p:cNvPr id="4" name="Segnaposto numero diapositiva 3"/>
          <p:cNvSpPr>
            <a:spLocks noGrp="1"/>
          </p:cNvSpPr>
          <p:nvPr>
            <p:ph type="sldNum" sz="quarter" idx="10"/>
          </p:nvPr>
        </p:nvSpPr>
        <p:spPr/>
        <p:txBody>
          <a:bodyPr/>
          <a:lstStyle/>
          <a:p>
            <a:fld id="{9AA5A606-4125-6F40-B965-0F5705070738}" type="slidenum">
              <a:rPr lang="en-GB" smtClean="0"/>
              <a:pPr/>
              <a:t>15</a:t>
            </a:fld>
            <a:endParaRPr lang="en-GB"/>
          </a:p>
        </p:txBody>
      </p:sp>
      <p:sp>
        <p:nvSpPr>
          <p:cNvPr id="5" name="Segnaposto intestazione 4"/>
          <p:cNvSpPr>
            <a:spLocks noGrp="1"/>
          </p:cNvSpPr>
          <p:nvPr>
            <p:ph type="hdr" sz="quarter" idx="11"/>
          </p:nvPr>
        </p:nvSpPr>
        <p:spPr/>
        <p:txBody>
          <a:bodyPr/>
          <a:lstStyle/>
          <a:p>
            <a:r>
              <a:rPr lang="en-GB" smtClean="0"/>
              <a:t>civil law </a:t>
            </a:r>
            <a:endParaRPr lang="en-GB"/>
          </a:p>
        </p:txBody>
      </p:sp>
    </p:spTree>
    <p:extLst>
      <p:ext uri="{BB962C8B-B14F-4D97-AF65-F5344CB8AC3E}">
        <p14:creationId xmlns:p14="http://schemas.microsoft.com/office/powerpoint/2010/main" xmlns="" val="1702853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smtClean="0"/>
              <a:t>Fare clic per modificare stile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592C148-92BB-7640-BD5A-F4827BBE4D75}" type="datetime1">
              <a:rPr lang="it-IT" smtClean="0"/>
              <a:pPr/>
              <a:t>24/09/2014</a:t>
            </a:fld>
            <a:endParaRPr lang="en-GB"/>
          </a:p>
        </p:txBody>
      </p:sp>
      <p:sp>
        <p:nvSpPr>
          <p:cNvPr id="5" name="Footer Placeholder 4"/>
          <p:cNvSpPr>
            <a:spLocks noGrp="1"/>
          </p:cNvSpPr>
          <p:nvPr>
            <p:ph type="ftr" sz="quarter" idx="11"/>
          </p:nvPr>
        </p:nvSpPr>
        <p:spPr/>
        <p:txBody>
          <a:bodyPr/>
          <a:lstStyle/>
          <a:p>
            <a:r>
              <a:rPr lang="en-GB" smtClean="0"/>
              <a:t>gam trimarchi </a:t>
            </a:r>
            <a:endParaRPr lang="en-GB"/>
          </a:p>
        </p:txBody>
      </p:sp>
      <p:sp>
        <p:nvSpPr>
          <p:cNvPr id="6" name="Slide Number Placeholder 5"/>
          <p:cNvSpPr>
            <a:spLocks noGrp="1"/>
          </p:cNvSpPr>
          <p:nvPr>
            <p:ph type="sldNum" sz="quarter" idx="12"/>
          </p:nvPr>
        </p:nvSpPr>
        <p:spPr/>
        <p:txBody>
          <a:bodyPr/>
          <a:lstStyle/>
          <a:p>
            <a:fld id="{771419B9-BFC5-2B49-8DA3-07D72B2039B4}" type="slidenum">
              <a:rPr lang="en-GB" smtClean="0"/>
              <a:pPr/>
              <a:t>‹N›</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1F29080-C847-1043-907B-5A7731103C3E}" type="datetime1">
              <a:rPr lang="it-IT" smtClean="0"/>
              <a:pPr/>
              <a:t>24/09/2014</a:t>
            </a:fld>
            <a:endParaRPr lang="en-GB"/>
          </a:p>
        </p:txBody>
      </p:sp>
      <p:sp>
        <p:nvSpPr>
          <p:cNvPr id="5" name="Footer Placeholder 4"/>
          <p:cNvSpPr>
            <a:spLocks noGrp="1"/>
          </p:cNvSpPr>
          <p:nvPr>
            <p:ph type="ftr" sz="quarter" idx="11"/>
          </p:nvPr>
        </p:nvSpPr>
        <p:spPr/>
        <p:txBody>
          <a:bodyPr/>
          <a:lstStyle/>
          <a:p>
            <a:r>
              <a:rPr lang="en-GB" smtClean="0"/>
              <a:t>gam trimarchi </a:t>
            </a:r>
            <a:endParaRPr lang="en-GB"/>
          </a:p>
        </p:txBody>
      </p:sp>
      <p:sp>
        <p:nvSpPr>
          <p:cNvPr id="6" name="Slide Number Placeholder 5"/>
          <p:cNvSpPr>
            <a:spLocks noGrp="1"/>
          </p:cNvSpPr>
          <p:nvPr>
            <p:ph type="sldNum" sz="quarter" idx="12"/>
          </p:nvPr>
        </p:nvSpPr>
        <p:spPr/>
        <p:txBody>
          <a:bodyPr/>
          <a:lstStyle/>
          <a:p>
            <a:fld id="{771419B9-BFC5-2B49-8DA3-07D72B2039B4}" type="slidenum">
              <a:rPr lang="en-GB" smtClean="0"/>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0B3A08B-95C0-454A-ADCD-50A7E08FDFB4}" type="datetime1">
              <a:rPr lang="it-IT" smtClean="0"/>
              <a:pPr/>
              <a:t>24/09/2014</a:t>
            </a:fld>
            <a:endParaRPr lang="en-GB"/>
          </a:p>
        </p:txBody>
      </p:sp>
      <p:sp>
        <p:nvSpPr>
          <p:cNvPr id="5" name="Footer Placeholder 4"/>
          <p:cNvSpPr>
            <a:spLocks noGrp="1"/>
          </p:cNvSpPr>
          <p:nvPr>
            <p:ph type="ftr" sz="quarter" idx="11"/>
          </p:nvPr>
        </p:nvSpPr>
        <p:spPr/>
        <p:txBody>
          <a:bodyPr/>
          <a:lstStyle/>
          <a:p>
            <a:r>
              <a:rPr lang="en-GB" smtClean="0"/>
              <a:t>gam trimarchi </a:t>
            </a:r>
            <a:endParaRPr lang="en-GB"/>
          </a:p>
        </p:txBody>
      </p:sp>
      <p:sp>
        <p:nvSpPr>
          <p:cNvPr id="6" name="Slide Number Placeholder 5"/>
          <p:cNvSpPr>
            <a:spLocks noGrp="1"/>
          </p:cNvSpPr>
          <p:nvPr>
            <p:ph type="sldNum" sz="quarter" idx="12"/>
          </p:nvPr>
        </p:nvSpPr>
        <p:spPr/>
        <p:txBody>
          <a:bodyPr/>
          <a:lstStyle/>
          <a:p>
            <a:fld id="{771419B9-BFC5-2B49-8DA3-07D72B2039B4}" type="slidenum">
              <a:rPr lang="en-GB" smtClean="0"/>
              <a:pPr/>
              <a:t>‹N›</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smtClean="0"/>
              <a:t>Fare clic per modificare stile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9F3C7E8B-58E5-9C4D-9F92-F3CB62D24F18}" type="datetime1">
              <a:rPr lang="it-IT" smtClean="0"/>
              <a:pPr/>
              <a:t>24/09/2014</a:t>
            </a:fld>
            <a:endParaRPr lang="en-GB"/>
          </a:p>
        </p:txBody>
      </p:sp>
      <p:sp>
        <p:nvSpPr>
          <p:cNvPr id="5" name="Footer Placeholder 4"/>
          <p:cNvSpPr>
            <a:spLocks noGrp="1"/>
          </p:cNvSpPr>
          <p:nvPr>
            <p:ph type="ftr" sz="quarter" idx="11"/>
          </p:nvPr>
        </p:nvSpPr>
        <p:spPr/>
        <p:txBody>
          <a:bodyPr/>
          <a:lstStyle/>
          <a:p>
            <a:r>
              <a:rPr lang="en-GB" smtClean="0"/>
              <a:t>gam trimarchi </a:t>
            </a:r>
            <a:endParaRPr lang="en-GB"/>
          </a:p>
        </p:txBody>
      </p:sp>
      <p:sp>
        <p:nvSpPr>
          <p:cNvPr id="6" name="Slide Number Placeholder 5"/>
          <p:cNvSpPr>
            <a:spLocks noGrp="1"/>
          </p:cNvSpPr>
          <p:nvPr>
            <p:ph type="sldNum" sz="quarter" idx="12"/>
          </p:nvPr>
        </p:nvSpPr>
        <p:spPr/>
        <p:txBody>
          <a:bodyPr/>
          <a:lstStyle/>
          <a:p>
            <a:fld id="{771419B9-BFC5-2B49-8DA3-07D72B2039B4}" type="slidenum">
              <a:rPr lang="en-GB" smtClean="0"/>
              <a:pPr/>
              <a:t>‹N›</a:t>
            </a:fld>
            <a:endParaRPr lang="en-GB"/>
          </a:p>
        </p:txBody>
      </p:sp>
      <p:sp>
        <p:nvSpPr>
          <p:cNvPr id="7" name="Title 6"/>
          <p:cNvSpPr>
            <a:spLocks noGrp="1"/>
          </p:cNvSpPr>
          <p:nvPr>
            <p:ph type="title"/>
          </p:nvPr>
        </p:nvSpPr>
        <p:spPr/>
        <p:txBody>
          <a:bodyPr/>
          <a:lstStyle/>
          <a:p>
            <a:r>
              <a:rPr lang="it-IT" smtClean="0"/>
              <a:t>Fare clic per modificare stile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smtClean="0"/>
              <a:t>Fare clic per modificare stile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E25001DF-C7D6-004C-A400-D68A08274919}" type="datetime1">
              <a:rPr lang="it-IT" smtClean="0"/>
              <a:pPr/>
              <a:t>24/09/2014</a:t>
            </a:fld>
            <a:endParaRPr lang="en-GB"/>
          </a:p>
        </p:txBody>
      </p:sp>
      <p:sp>
        <p:nvSpPr>
          <p:cNvPr id="5" name="Footer Placeholder 4"/>
          <p:cNvSpPr>
            <a:spLocks noGrp="1"/>
          </p:cNvSpPr>
          <p:nvPr>
            <p:ph type="ftr" sz="quarter" idx="11"/>
          </p:nvPr>
        </p:nvSpPr>
        <p:spPr/>
        <p:txBody>
          <a:bodyPr/>
          <a:lstStyle/>
          <a:p>
            <a:r>
              <a:rPr lang="en-GB" smtClean="0"/>
              <a:t>gam trimarchi </a:t>
            </a:r>
            <a:endParaRPr lang="en-GB"/>
          </a:p>
        </p:txBody>
      </p:sp>
      <p:sp>
        <p:nvSpPr>
          <p:cNvPr id="6" name="Slide Number Placeholder 5"/>
          <p:cNvSpPr>
            <a:spLocks noGrp="1"/>
          </p:cNvSpPr>
          <p:nvPr>
            <p:ph type="sldNum" sz="quarter" idx="12"/>
          </p:nvPr>
        </p:nvSpPr>
        <p:spPr/>
        <p:txBody>
          <a:bodyPr/>
          <a:lstStyle/>
          <a:p>
            <a:fld id="{771419B9-BFC5-2B49-8DA3-07D72B2039B4}" type="slidenum">
              <a:rPr lang="en-GB" smtClean="0"/>
              <a:pPr/>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5" name="Date Placeholder 4"/>
          <p:cNvSpPr>
            <a:spLocks noGrp="1"/>
          </p:cNvSpPr>
          <p:nvPr>
            <p:ph type="dt" sz="half" idx="10"/>
          </p:nvPr>
        </p:nvSpPr>
        <p:spPr/>
        <p:txBody>
          <a:bodyPr/>
          <a:lstStyle/>
          <a:p>
            <a:fld id="{99B31798-10F2-AE41-B61F-D501E28CBD3E}" type="datetime1">
              <a:rPr lang="it-IT" smtClean="0"/>
              <a:pPr/>
              <a:t>24/09/2014</a:t>
            </a:fld>
            <a:endParaRPr lang="en-GB"/>
          </a:p>
        </p:txBody>
      </p:sp>
      <p:sp>
        <p:nvSpPr>
          <p:cNvPr id="6" name="Footer Placeholder 5"/>
          <p:cNvSpPr>
            <a:spLocks noGrp="1"/>
          </p:cNvSpPr>
          <p:nvPr>
            <p:ph type="ftr" sz="quarter" idx="11"/>
          </p:nvPr>
        </p:nvSpPr>
        <p:spPr/>
        <p:txBody>
          <a:bodyPr/>
          <a:lstStyle/>
          <a:p>
            <a:r>
              <a:rPr lang="en-GB" smtClean="0"/>
              <a:t>gam trimarchi </a:t>
            </a:r>
            <a:endParaRPr lang="en-GB"/>
          </a:p>
        </p:txBody>
      </p:sp>
      <p:sp>
        <p:nvSpPr>
          <p:cNvPr id="7" name="Slide Number Placeholder 6"/>
          <p:cNvSpPr>
            <a:spLocks noGrp="1"/>
          </p:cNvSpPr>
          <p:nvPr>
            <p:ph type="sldNum" sz="quarter" idx="12"/>
          </p:nvPr>
        </p:nvSpPr>
        <p:spPr/>
        <p:txBody>
          <a:bodyPr/>
          <a:lstStyle/>
          <a:p>
            <a:fld id="{771419B9-BFC5-2B49-8DA3-07D72B2039B4}" type="slidenum">
              <a:rPr lang="en-GB" smtClean="0"/>
              <a:pPr/>
              <a:t>‹N›</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8F1EE1E4-AD7B-3A41-A550-2CA56C042756}" type="datetime1">
              <a:rPr lang="it-IT" smtClean="0"/>
              <a:pPr/>
              <a:t>24/09/2014</a:t>
            </a:fld>
            <a:endParaRPr lang="en-GB"/>
          </a:p>
        </p:txBody>
      </p:sp>
      <p:sp>
        <p:nvSpPr>
          <p:cNvPr id="8" name="Footer Placeholder 7"/>
          <p:cNvSpPr>
            <a:spLocks noGrp="1"/>
          </p:cNvSpPr>
          <p:nvPr>
            <p:ph type="ftr" sz="quarter" idx="11"/>
          </p:nvPr>
        </p:nvSpPr>
        <p:spPr/>
        <p:txBody>
          <a:bodyPr/>
          <a:lstStyle/>
          <a:p>
            <a:r>
              <a:rPr lang="en-GB" smtClean="0"/>
              <a:t>gam trimarchi </a:t>
            </a:r>
            <a:endParaRPr lang="en-GB"/>
          </a:p>
        </p:txBody>
      </p:sp>
      <p:sp>
        <p:nvSpPr>
          <p:cNvPr id="9" name="Slide Number Placeholder 8"/>
          <p:cNvSpPr>
            <a:spLocks noGrp="1"/>
          </p:cNvSpPr>
          <p:nvPr>
            <p:ph type="sldNum" sz="quarter" idx="12"/>
          </p:nvPr>
        </p:nvSpPr>
        <p:spPr/>
        <p:txBody>
          <a:bodyPr/>
          <a:lstStyle/>
          <a:p>
            <a:fld id="{771419B9-BFC5-2B49-8DA3-07D72B2039B4}" type="slidenum">
              <a:rPr lang="en-GB" smtClean="0"/>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Date Placeholder 2"/>
          <p:cNvSpPr>
            <a:spLocks noGrp="1"/>
          </p:cNvSpPr>
          <p:nvPr>
            <p:ph type="dt" sz="half" idx="10"/>
          </p:nvPr>
        </p:nvSpPr>
        <p:spPr/>
        <p:txBody>
          <a:bodyPr/>
          <a:lstStyle/>
          <a:p>
            <a:fld id="{A73A1BC5-0683-C147-AE48-DF74BBBBE445}" type="datetime1">
              <a:rPr lang="it-IT" smtClean="0"/>
              <a:pPr/>
              <a:t>24/09/2014</a:t>
            </a:fld>
            <a:endParaRPr lang="en-GB"/>
          </a:p>
        </p:txBody>
      </p:sp>
      <p:sp>
        <p:nvSpPr>
          <p:cNvPr id="4" name="Footer Placeholder 3"/>
          <p:cNvSpPr>
            <a:spLocks noGrp="1"/>
          </p:cNvSpPr>
          <p:nvPr>
            <p:ph type="ftr" sz="quarter" idx="11"/>
          </p:nvPr>
        </p:nvSpPr>
        <p:spPr/>
        <p:txBody>
          <a:bodyPr/>
          <a:lstStyle/>
          <a:p>
            <a:r>
              <a:rPr lang="en-GB" smtClean="0"/>
              <a:t>gam trimarchi </a:t>
            </a:r>
            <a:endParaRPr lang="en-GB"/>
          </a:p>
        </p:txBody>
      </p:sp>
      <p:sp>
        <p:nvSpPr>
          <p:cNvPr id="5" name="Slide Number Placeholder 4"/>
          <p:cNvSpPr>
            <a:spLocks noGrp="1"/>
          </p:cNvSpPr>
          <p:nvPr>
            <p:ph type="sldNum" sz="quarter" idx="12"/>
          </p:nvPr>
        </p:nvSpPr>
        <p:spPr/>
        <p:txBody>
          <a:bodyPr/>
          <a:lstStyle/>
          <a:p>
            <a:fld id="{771419B9-BFC5-2B49-8DA3-07D72B2039B4}" type="slidenum">
              <a:rPr lang="en-GB" smtClean="0"/>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E3340FD-03A3-4F41-9504-3551175B14DD}" type="datetime1">
              <a:rPr lang="it-IT" smtClean="0"/>
              <a:pPr/>
              <a:t>24/09/2014</a:t>
            </a:fld>
            <a:endParaRPr lang="en-GB"/>
          </a:p>
        </p:txBody>
      </p:sp>
      <p:sp>
        <p:nvSpPr>
          <p:cNvPr id="3" name="Footer Placeholder 2"/>
          <p:cNvSpPr>
            <a:spLocks noGrp="1"/>
          </p:cNvSpPr>
          <p:nvPr>
            <p:ph type="ftr" sz="quarter" idx="11"/>
          </p:nvPr>
        </p:nvSpPr>
        <p:spPr/>
        <p:txBody>
          <a:bodyPr/>
          <a:lstStyle/>
          <a:p>
            <a:r>
              <a:rPr lang="en-GB" smtClean="0"/>
              <a:t>gam trimarchi </a:t>
            </a:r>
            <a:endParaRPr lang="en-GB"/>
          </a:p>
        </p:txBody>
      </p:sp>
      <p:sp>
        <p:nvSpPr>
          <p:cNvPr id="4" name="Slide Number Placeholder 3"/>
          <p:cNvSpPr>
            <a:spLocks noGrp="1"/>
          </p:cNvSpPr>
          <p:nvPr>
            <p:ph type="sldNum" sz="quarter" idx="12"/>
          </p:nvPr>
        </p:nvSpPr>
        <p:spPr/>
        <p:txBody>
          <a:bodyPr/>
          <a:lstStyle/>
          <a:p>
            <a:fld id="{771419B9-BFC5-2B49-8DA3-07D72B2039B4}" type="slidenum">
              <a:rPr lang="en-GB" smtClean="0"/>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4C7B4F0-E4CC-2E49-BAA7-52F245CA511F}" type="datetime1">
              <a:rPr lang="it-IT" smtClean="0"/>
              <a:pPr/>
              <a:t>24/09/2014</a:t>
            </a:fld>
            <a:endParaRPr lang="en-GB"/>
          </a:p>
        </p:txBody>
      </p:sp>
      <p:sp>
        <p:nvSpPr>
          <p:cNvPr id="6" name="Footer Placeholder 5"/>
          <p:cNvSpPr>
            <a:spLocks noGrp="1"/>
          </p:cNvSpPr>
          <p:nvPr>
            <p:ph type="ftr" sz="quarter" idx="11"/>
          </p:nvPr>
        </p:nvSpPr>
        <p:spPr/>
        <p:txBody>
          <a:bodyPr/>
          <a:lstStyle/>
          <a:p>
            <a:r>
              <a:rPr lang="en-GB" smtClean="0"/>
              <a:t>gam trimarchi </a:t>
            </a:r>
            <a:endParaRPr lang="en-GB"/>
          </a:p>
        </p:txBody>
      </p:sp>
      <p:sp>
        <p:nvSpPr>
          <p:cNvPr id="7" name="Slide Number Placeholder 6"/>
          <p:cNvSpPr>
            <a:spLocks noGrp="1"/>
          </p:cNvSpPr>
          <p:nvPr>
            <p:ph type="sldNum" sz="quarter" idx="12"/>
          </p:nvPr>
        </p:nvSpPr>
        <p:spPr/>
        <p:txBody>
          <a:bodyPr/>
          <a:lstStyle/>
          <a:p>
            <a:fld id="{771419B9-BFC5-2B49-8DA3-07D72B2039B4}" type="slidenum">
              <a:rPr lang="en-GB" smtClean="0"/>
              <a:pPr/>
              <a:t>‹N›</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smtClean="0"/>
              <a:t>Fare clic per modificare stile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smtClean="0"/>
              <a:t>Fare clic per modificare stile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7DE944E2-1A56-414F-ADC5-041C9ABC7300}" type="datetime1">
              <a:rPr lang="it-IT" smtClean="0"/>
              <a:pPr/>
              <a:t>24/09/2014</a:t>
            </a:fld>
            <a:endParaRPr lang="en-GB"/>
          </a:p>
        </p:txBody>
      </p:sp>
      <p:sp>
        <p:nvSpPr>
          <p:cNvPr id="6" name="Footer Placeholder 5"/>
          <p:cNvSpPr>
            <a:spLocks noGrp="1"/>
          </p:cNvSpPr>
          <p:nvPr>
            <p:ph type="ftr" sz="quarter" idx="11"/>
          </p:nvPr>
        </p:nvSpPr>
        <p:spPr/>
        <p:txBody>
          <a:bodyPr/>
          <a:lstStyle/>
          <a:p>
            <a:r>
              <a:rPr lang="en-GB" smtClean="0"/>
              <a:t>gam trimarchi </a:t>
            </a:r>
            <a:endParaRPr lang="en-GB"/>
          </a:p>
        </p:txBody>
      </p:sp>
      <p:sp>
        <p:nvSpPr>
          <p:cNvPr id="7" name="Slide Number Placeholder 6"/>
          <p:cNvSpPr>
            <a:spLocks noGrp="1"/>
          </p:cNvSpPr>
          <p:nvPr>
            <p:ph type="sldNum" sz="quarter" idx="12"/>
          </p:nvPr>
        </p:nvSpPr>
        <p:spPr/>
        <p:txBody>
          <a:bodyPr/>
          <a:lstStyle/>
          <a:p>
            <a:fld id="{771419B9-BFC5-2B49-8DA3-07D72B2039B4}" type="slidenum">
              <a:rPr lang="en-GB" smtClean="0"/>
              <a:pPr/>
              <a:t>‹N›</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smtClean="0"/>
              <a:t>Fare clic per modificare stile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DA91206-888A-444F-A605-084BF78C8C99}" type="datetime1">
              <a:rPr lang="it-IT" smtClean="0"/>
              <a:pPr/>
              <a:t>24/09/2014</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GB" smtClean="0"/>
              <a:t>gam trimarchi </a:t>
            </a:r>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71419B9-BFC5-2B49-8DA3-07D72B2039B4}" type="slidenum">
              <a:rPr lang="en-GB" smtClean="0"/>
              <a:pPr/>
              <a:t>‹N›</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dirty="0"/>
          </a:p>
        </p:txBody>
      </p:sp>
      <p:sp>
        <p:nvSpPr>
          <p:cNvPr id="3" name="Sottotitolo 2"/>
          <p:cNvSpPr>
            <a:spLocks noGrp="1"/>
          </p:cNvSpPr>
          <p:nvPr>
            <p:ph type="subTitle" idx="1"/>
          </p:nvPr>
        </p:nvSpPr>
        <p:spPr/>
        <p:txBody>
          <a:bodyPr/>
          <a:lstStyle/>
          <a:p>
            <a:endParaRPr lang="it-IT" dirty="0"/>
          </a:p>
        </p:txBody>
      </p:sp>
      <p:sp>
        <p:nvSpPr>
          <p:cNvPr id="6" name="Segnaposto piè di pagina 5"/>
          <p:cNvSpPr>
            <a:spLocks noGrp="1"/>
          </p:cNvSpPr>
          <p:nvPr>
            <p:ph type="ftr" sz="quarter" idx="11"/>
          </p:nvPr>
        </p:nvSpPr>
        <p:spPr/>
        <p:txBody>
          <a:bodyPr/>
          <a:lstStyle/>
          <a:p>
            <a:r>
              <a:rPr lang="en-US" smtClean="0"/>
              <a:t>gam trimarchi </a:t>
            </a:r>
            <a:endParaRPr lang="en-US" dirty="0"/>
          </a:p>
        </p:txBody>
      </p:sp>
      <p:sp>
        <p:nvSpPr>
          <p:cNvPr id="5" name="Segnaposto numero diapositiva 4"/>
          <p:cNvSpPr>
            <a:spLocks noGrp="1"/>
          </p:cNvSpPr>
          <p:nvPr>
            <p:ph type="sldNum" sz="quarter" idx="12"/>
          </p:nvPr>
        </p:nvSpPr>
        <p:spPr/>
        <p:txBody>
          <a:bodyPr/>
          <a:lstStyle/>
          <a:p>
            <a:fld id="{886BB73A-582F-4420-9A14-CB10A2B2E5E8}" type="slidenum">
              <a:rPr lang="en-US" smtClean="0"/>
              <a:pPr/>
              <a:t>1</a:t>
            </a:fld>
            <a:endParaRPr lang="en-US" dirty="0"/>
          </a:p>
        </p:txBody>
      </p:sp>
      <p:pic>
        <p:nvPicPr>
          <p:cNvPr id="4" name="Immagine 3"/>
          <p:cNvPicPr>
            <a:picLocks noChangeAspect="1"/>
          </p:cNvPicPr>
          <p:nvPr/>
        </p:nvPicPr>
        <p:blipFill>
          <a:blip r:embed="rId2"/>
          <a:stretch>
            <a:fillRect/>
          </a:stretch>
        </p:blipFill>
        <p:spPr>
          <a:xfrm>
            <a:off x="685800" y="819477"/>
            <a:ext cx="7958877" cy="4550529"/>
          </a:xfrm>
          <a:prstGeom prst="rect">
            <a:avLst/>
          </a:prstGeom>
        </p:spPr>
      </p:pic>
    </p:spTree>
    <p:extLst>
      <p:ext uri="{BB962C8B-B14F-4D97-AF65-F5344CB8AC3E}">
        <p14:creationId xmlns:p14="http://schemas.microsoft.com/office/powerpoint/2010/main" xmlns="" val="3050062155"/>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85000" lnSpcReduction="10000"/>
          </a:bodyPr>
          <a:lstStyle/>
          <a:p>
            <a:pPr algn="just"/>
            <a:r>
              <a:rPr lang="en-GB" dirty="0" smtClean="0"/>
              <a:t>Le </a:t>
            </a:r>
            <a:r>
              <a:rPr lang="en-GB" dirty="0" err="1" smtClean="0"/>
              <a:t>fattispecie</a:t>
            </a:r>
            <a:r>
              <a:rPr lang="en-GB" dirty="0" smtClean="0"/>
              <a:t> di cui </a:t>
            </a:r>
            <a:r>
              <a:rPr lang="en-GB" dirty="0" err="1" smtClean="0"/>
              <a:t>agli</a:t>
            </a:r>
            <a:r>
              <a:rPr lang="en-GB" dirty="0" smtClean="0"/>
              <a:t> </a:t>
            </a:r>
            <a:r>
              <a:rPr lang="en-GB" dirty="0" err="1" smtClean="0"/>
              <a:t>artt</a:t>
            </a:r>
            <a:r>
              <a:rPr lang="en-GB" dirty="0" smtClean="0"/>
              <a:t>. 67, 152-124 e </a:t>
            </a:r>
            <a:r>
              <a:rPr lang="en-GB" dirty="0" err="1" smtClean="0"/>
              <a:t>ss</a:t>
            </a:r>
            <a:r>
              <a:rPr lang="en-GB" dirty="0" smtClean="0"/>
              <a:t>, 161 ( </a:t>
            </a:r>
            <a:r>
              <a:rPr lang="en-GB" dirty="0" err="1" smtClean="0"/>
              <a:t>compreso</a:t>
            </a:r>
            <a:r>
              <a:rPr lang="en-GB" dirty="0" smtClean="0"/>
              <a:t> 5 comma ) </a:t>
            </a:r>
            <a:r>
              <a:rPr lang="en-GB" dirty="0" err="1" smtClean="0"/>
              <a:t>il</a:t>
            </a:r>
            <a:r>
              <a:rPr lang="en-GB" dirty="0" smtClean="0"/>
              <a:t> 182bis e </a:t>
            </a:r>
            <a:r>
              <a:rPr lang="en-GB" dirty="0" err="1" smtClean="0"/>
              <a:t>ter</a:t>
            </a:r>
            <a:r>
              <a:rPr lang="en-GB" dirty="0" smtClean="0"/>
              <a:t> LF </a:t>
            </a:r>
            <a:r>
              <a:rPr lang="en-GB" dirty="0" err="1" smtClean="0"/>
              <a:t>integrano</a:t>
            </a:r>
            <a:r>
              <a:rPr lang="en-GB" dirty="0" smtClean="0"/>
              <a:t> </a:t>
            </a:r>
            <a:r>
              <a:rPr lang="en-GB" dirty="0" err="1" smtClean="0"/>
              <a:t>sempre</a:t>
            </a:r>
            <a:r>
              <a:rPr lang="en-GB" dirty="0" smtClean="0"/>
              <a:t>  </a:t>
            </a:r>
            <a:r>
              <a:rPr lang="en-GB" dirty="0" err="1" smtClean="0">
                <a:solidFill>
                  <a:srgbClr val="FF0000"/>
                </a:solidFill>
              </a:rPr>
              <a:t>atti</a:t>
            </a:r>
            <a:r>
              <a:rPr lang="en-GB" dirty="0" smtClean="0">
                <a:solidFill>
                  <a:srgbClr val="FF0000"/>
                </a:solidFill>
              </a:rPr>
              <a:t> </a:t>
            </a:r>
            <a:r>
              <a:rPr lang="en-GB" dirty="0" err="1" smtClean="0">
                <a:solidFill>
                  <a:srgbClr val="FF0000"/>
                </a:solidFill>
              </a:rPr>
              <a:t>gestionali</a:t>
            </a:r>
            <a:r>
              <a:rPr lang="en-GB" dirty="0" smtClean="0"/>
              <a:t> </a:t>
            </a:r>
          </a:p>
          <a:p>
            <a:pPr algn="just"/>
            <a:r>
              <a:rPr lang="en-GB" dirty="0" err="1" smtClean="0"/>
              <a:t>L’iniziativa</a:t>
            </a:r>
            <a:r>
              <a:rPr lang="en-GB" dirty="0" smtClean="0"/>
              <a:t> </a:t>
            </a:r>
            <a:r>
              <a:rPr lang="en-GB" dirty="0" err="1" smtClean="0"/>
              <a:t>nelle</a:t>
            </a:r>
            <a:r>
              <a:rPr lang="en-GB" dirty="0" smtClean="0"/>
              <a:t> </a:t>
            </a:r>
            <a:r>
              <a:rPr lang="en-GB" dirty="0" err="1" smtClean="0"/>
              <a:t>società</a:t>
            </a:r>
            <a:r>
              <a:rPr lang="en-GB" dirty="0" smtClean="0"/>
              <a:t> di </a:t>
            </a:r>
            <a:r>
              <a:rPr lang="en-GB" dirty="0" err="1" smtClean="0"/>
              <a:t>persone</a:t>
            </a:r>
            <a:r>
              <a:rPr lang="en-GB" dirty="0" smtClean="0"/>
              <a:t> ( </a:t>
            </a:r>
            <a:r>
              <a:rPr lang="en-GB" dirty="0" err="1" smtClean="0"/>
              <a:t>artt</a:t>
            </a:r>
            <a:r>
              <a:rPr lang="en-GB" dirty="0" smtClean="0"/>
              <a:t>. 2257 e 2258 cc. ) </a:t>
            </a:r>
          </a:p>
          <a:p>
            <a:pPr algn="just"/>
            <a:r>
              <a:rPr lang="en-GB" dirty="0" err="1" smtClean="0"/>
              <a:t>L’iniziativa</a:t>
            </a:r>
            <a:r>
              <a:rPr lang="en-GB" dirty="0" smtClean="0"/>
              <a:t> </a:t>
            </a:r>
            <a:r>
              <a:rPr lang="en-GB" dirty="0" err="1" smtClean="0"/>
              <a:t>nelle</a:t>
            </a:r>
            <a:r>
              <a:rPr lang="en-GB" dirty="0" smtClean="0"/>
              <a:t> </a:t>
            </a:r>
            <a:r>
              <a:rPr lang="en-GB" dirty="0" err="1" smtClean="0"/>
              <a:t>società</a:t>
            </a:r>
            <a:r>
              <a:rPr lang="en-GB" dirty="0" smtClean="0"/>
              <a:t> di </a:t>
            </a:r>
            <a:r>
              <a:rPr lang="en-GB" dirty="0" err="1" smtClean="0"/>
              <a:t>capitali</a:t>
            </a:r>
            <a:r>
              <a:rPr lang="en-GB" dirty="0" smtClean="0"/>
              <a:t> e cooperative ( </a:t>
            </a:r>
            <a:r>
              <a:rPr lang="en-GB" dirty="0" err="1" smtClean="0"/>
              <a:t>organo</a:t>
            </a:r>
            <a:r>
              <a:rPr lang="en-GB" dirty="0" smtClean="0"/>
              <a:t> </a:t>
            </a:r>
            <a:r>
              <a:rPr lang="en-GB" dirty="0" err="1" smtClean="0"/>
              <a:t>amministrativo</a:t>
            </a:r>
            <a:r>
              <a:rPr lang="en-GB" dirty="0" smtClean="0"/>
              <a:t> ) </a:t>
            </a:r>
          </a:p>
          <a:p>
            <a:pPr algn="just"/>
            <a:r>
              <a:rPr lang="en-GB" dirty="0" smtClean="0"/>
              <a:t>Il </a:t>
            </a:r>
            <a:r>
              <a:rPr lang="en-GB" dirty="0" err="1" smtClean="0"/>
              <a:t>consiglio</a:t>
            </a:r>
            <a:r>
              <a:rPr lang="en-GB" dirty="0" smtClean="0"/>
              <a:t> di </a:t>
            </a:r>
            <a:r>
              <a:rPr lang="en-GB" dirty="0" err="1" smtClean="0"/>
              <a:t>gestione</a:t>
            </a:r>
            <a:r>
              <a:rPr lang="en-GB" dirty="0" smtClean="0"/>
              <a:t> ( </a:t>
            </a:r>
            <a:r>
              <a:rPr lang="en-GB" dirty="0" err="1" smtClean="0"/>
              <a:t>sistema</a:t>
            </a:r>
            <a:r>
              <a:rPr lang="en-GB" dirty="0" smtClean="0"/>
              <a:t> </a:t>
            </a:r>
            <a:r>
              <a:rPr lang="en-GB" dirty="0" err="1" smtClean="0"/>
              <a:t>dualistico</a:t>
            </a:r>
            <a:r>
              <a:rPr lang="en-GB" dirty="0" smtClean="0"/>
              <a:t> ) e </a:t>
            </a:r>
            <a:r>
              <a:rPr lang="en-GB" dirty="0" err="1" smtClean="0"/>
              <a:t>organo</a:t>
            </a:r>
            <a:r>
              <a:rPr lang="en-GB" dirty="0" smtClean="0"/>
              <a:t> </a:t>
            </a:r>
            <a:r>
              <a:rPr lang="en-GB" dirty="0" err="1" smtClean="0"/>
              <a:t>amministrativo</a:t>
            </a:r>
            <a:r>
              <a:rPr lang="en-GB" dirty="0" smtClean="0"/>
              <a:t> ( </a:t>
            </a:r>
            <a:r>
              <a:rPr lang="en-GB" dirty="0" err="1" smtClean="0"/>
              <a:t>sistema</a:t>
            </a:r>
            <a:r>
              <a:rPr lang="en-GB" dirty="0" smtClean="0"/>
              <a:t> </a:t>
            </a:r>
            <a:r>
              <a:rPr lang="en-GB" dirty="0" err="1" smtClean="0"/>
              <a:t>monistico</a:t>
            </a:r>
            <a:r>
              <a:rPr lang="en-GB" dirty="0" smtClean="0"/>
              <a:t> ) </a:t>
            </a:r>
          </a:p>
          <a:p>
            <a:pPr algn="just"/>
            <a:r>
              <a:rPr lang="en-GB" dirty="0" smtClean="0"/>
              <a:t>Non </a:t>
            </a:r>
            <a:r>
              <a:rPr lang="en-GB" dirty="0" err="1" smtClean="0"/>
              <a:t>necessità</a:t>
            </a:r>
            <a:r>
              <a:rPr lang="en-GB" dirty="0" smtClean="0"/>
              <a:t> </a:t>
            </a:r>
            <a:r>
              <a:rPr lang="en-GB" dirty="0" err="1" smtClean="0"/>
              <a:t>degli</a:t>
            </a:r>
            <a:r>
              <a:rPr lang="en-GB" dirty="0" smtClean="0"/>
              <a:t> </a:t>
            </a:r>
            <a:r>
              <a:rPr lang="en-GB" dirty="0" err="1" smtClean="0">
                <a:solidFill>
                  <a:srgbClr val="FF0000"/>
                </a:solidFill>
              </a:rPr>
              <a:t>interventi</a:t>
            </a:r>
            <a:r>
              <a:rPr lang="en-GB" dirty="0" smtClean="0">
                <a:solidFill>
                  <a:srgbClr val="FF0000"/>
                </a:solidFill>
              </a:rPr>
              <a:t> </a:t>
            </a:r>
            <a:r>
              <a:rPr lang="en-GB" dirty="0" err="1" smtClean="0">
                <a:solidFill>
                  <a:srgbClr val="FF0000"/>
                </a:solidFill>
              </a:rPr>
              <a:t>preventivi</a:t>
            </a:r>
            <a:r>
              <a:rPr lang="en-GB" dirty="0" smtClean="0">
                <a:solidFill>
                  <a:srgbClr val="FF0000"/>
                </a:solidFill>
              </a:rPr>
              <a:t> </a:t>
            </a:r>
            <a:r>
              <a:rPr lang="en-GB" dirty="0" err="1" smtClean="0">
                <a:solidFill>
                  <a:srgbClr val="FF0000"/>
                </a:solidFill>
              </a:rPr>
              <a:t>assembleari</a:t>
            </a:r>
            <a:r>
              <a:rPr lang="en-GB" dirty="0" smtClean="0"/>
              <a:t> o del </a:t>
            </a:r>
            <a:r>
              <a:rPr lang="en-GB" dirty="0" err="1" smtClean="0"/>
              <a:t>consiglio</a:t>
            </a:r>
            <a:r>
              <a:rPr lang="en-GB" dirty="0" smtClean="0"/>
              <a:t> di </a:t>
            </a:r>
            <a:r>
              <a:rPr lang="en-GB" dirty="0" err="1" smtClean="0"/>
              <a:t>sorveglianza</a:t>
            </a:r>
            <a:r>
              <a:rPr lang="en-GB" dirty="0" smtClean="0"/>
              <a:t> o del </a:t>
            </a:r>
            <a:r>
              <a:rPr lang="en-GB" dirty="0" err="1" smtClean="0"/>
              <a:t>comitato</a:t>
            </a:r>
            <a:r>
              <a:rPr lang="en-GB" dirty="0" smtClean="0"/>
              <a:t> di </a:t>
            </a:r>
            <a:r>
              <a:rPr lang="en-GB" dirty="0" err="1" smtClean="0"/>
              <a:t>controllo</a:t>
            </a:r>
            <a:r>
              <a:rPr lang="en-GB" dirty="0" smtClean="0"/>
              <a:t> </a:t>
            </a:r>
            <a:r>
              <a:rPr lang="en-GB" dirty="0" err="1" smtClean="0"/>
              <a:t>della</a:t>
            </a:r>
            <a:r>
              <a:rPr lang="en-GB" dirty="0" smtClean="0"/>
              <a:t> </a:t>
            </a:r>
            <a:r>
              <a:rPr lang="en-GB" dirty="0" err="1" smtClean="0"/>
              <a:t>gestione</a:t>
            </a:r>
            <a:r>
              <a:rPr lang="en-GB" dirty="0" smtClean="0"/>
              <a:t>  </a:t>
            </a:r>
          </a:p>
          <a:p>
            <a:pPr algn="just"/>
            <a:r>
              <a:rPr lang="en-GB" dirty="0" smtClean="0"/>
              <a:t>La </a:t>
            </a:r>
            <a:r>
              <a:rPr lang="en-GB" dirty="0" err="1" smtClean="0"/>
              <a:t>competenza</a:t>
            </a:r>
            <a:r>
              <a:rPr lang="en-GB" dirty="0" smtClean="0"/>
              <a:t> in </a:t>
            </a:r>
            <a:r>
              <a:rPr lang="en-GB" dirty="0" err="1" smtClean="0"/>
              <a:t>caso</a:t>
            </a:r>
            <a:r>
              <a:rPr lang="en-GB" dirty="0" smtClean="0"/>
              <a:t> di </a:t>
            </a:r>
            <a:r>
              <a:rPr lang="en-GB" dirty="0" err="1" smtClean="0">
                <a:solidFill>
                  <a:srgbClr val="FF0000"/>
                </a:solidFill>
              </a:rPr>
              <a:t>liquidazione</a:t>
            </a:r>
            <a:r>
              <a:rPr lang="en-GB" dirty="0" smtClean="0"/>
              <a:t> </a:t>
            </a:r>
            <a:r>
              <a:rPr lang="en-GB" dirty="0" err="1" smtClean="0"/>
              <a:t>della</a:t>
            </a:r>
            <a:r>
              <a:rPr lang="en-GB" dirty="0" smtClean="0"/>
              <a:t> </a:t>
            </a:r>
            <a:r>
              <a:rPr lang="en-GB" dirty="0" err="1" smtClean="0"/>
              <a:t>società</a:t>
            </a:r>
            <a:r>
              <a:rPr lang="en-GB" dirty="0" smtClean="0"/>
              <a:t> </a:t>
            </a:r>
          </a:p>
          <a:p>
            <a:pPr algn="just"/>
            <a:endParaRPr lang="en-GB" dirty="0"/>
          </a:p>
        </p:txBody>
      </p:sp>
      <p:sp>
        <p:nvSpPr>
          <p:cNvPr id="3" name="Titolo 2"/>
          <p:cNvSpPr>
            <a:spLocks noGrp="1"/>
          </p:cNvSpPr>
          <p:nvPr>
            <p:ph type="title"/>
          </p:nvPr>
        </p:nvSpPr>
        <p:spPr/>
        <p:txBody>
          <a:bodyPr>
            <a:normAutofit/>
          </a:bodyPr>
          <a:lstStyle/>
          <a:p>
            <a:r>
              <a:rPr lang="en-GB" sz="4000" dirty="0" smtClean="0">
                <a:solidFill>
                  <a:srgbClr val="FFFF00"/>
                </a:solidFill>
              </a:rPr>
              <a:t>“Focus“ </a:t>
            </a:r>
            <a:r>
              <a:rPr lang="en-GB" sz="4000" dirty="0" err="1" smtClean="0">
                <a:solidFill>
                  <a:srgbClr val="FFFF00"/>
                </a:solidFill>
              </a:rPr>
              <a:t>applicativo</a:t>
            </a:r>
            <a:endParaRPr lang="en-GB" dirty="0"/>
          </a:p>
        </p:txBody>
      </p:sp>
      <p:sp>
        <p:nvSpPr>
          <p:cNvPr id="4" name="Segnaposto piè di pagina 3"/>
          <p:cNvSpPr>
            <a:spLocks noGrp="1"/>
          </p:cNvSpPr>
          <p:nvPr>
            <p:ph type="ftr" sz="quarter" idx="11"/>
          </p:nvPr>
        </p:nvSpPr>
        <p:spPr/>
        <p:txBody>
          <a:bodyPr/>
          <a:lstStyle/>
          <a:p>
            <a:r>
              <a:rPr lang="en-GB" smtClean="0"/>
              <a:t>gam trimarchi </a:t>
            </a:r>
            <a:endParaRPr lang="en-GB"/>
          </a:p>
        </p:txBody>
      </p:sp>
      <p:sp>
        <p:nvSpPr>
          <p:cNvPr id="5" name="Segnaposto numero diapositiva 4"/>
          <p:cNvSpPr>
            <a:spLocks noGrp="1"/>
          </p:cNvSpPr>
          <p:nvPr>
            <p:ph type="sldNum" sz="quarter" idx="12"/>
          </p:nvPr>
        </p:nvSpPr>
        <p:spPr/>
        <p:txBody>
          <a:bodyPr/>
          <a:lstStyle/>
          <a:p>
            <a:fld id="{771419B9-BFC5-2B49-8DA3-07D72B2039B4}" type="slidenum">
              <a:rPr lang="en-GB" smtClean="0"/>
              <a:pPr/>
              <a:t>10</a:t>
            </a:fld>
            <a:endParaRPr lang="en-GB"/>
          </a:p>
        </p:txBody>
      </p:sp>
    </p:spTree>
    <p:extLst>
      <p:ext uri="{BB962C8B-B14F-4D97-AF65-F5344CB8AC3E}">
        <p14:creationId xmlns:p14="http://schemas.microsoft.com/office/powerpoint/2010/main" xmlns="" val="4191585958"/>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pPr algn="just"/>
            <a:r>
              <a:rPr lang="it-IT" dirty="0" smtClean="0"/>
              <a:t>1) articolazione degli atti di cui all’art. 67 ( approvazione gestionale del piano, sua eventuale pubblicità RI , esecuzione dei singoli atti non soggetti a revocatoria ) </a:t>
            </a:r>
          </a:p>
          <a:p>
            <a:pPr algn="just"/>
            <a:r>
              <a:rPr lang="it-IT" dirty="0" smtClean="0"/>
              <a:t>2) articolazione della proposta di concordato fallimentare ( 152 , 124 e ss. LF ) deve approvarsi la “proposta” ; </a:t>
            </a:r>
          </a:p>
          <a:p>
            <a:pPr algn="just"/>
            <a:r>
              <a:rPr lang="it-IT" dirty="0" smtClean="0"/>
              <a:t>3) articolazione della proposta di concordato preventivo ed in bianco ( 161 che richiama al 152 LF ) il problema della doppia pubblicità </a:t>
            </a:r>
          </a:p>
          <a:p>
            <a:pPr algn="just"/>
            <a:r>
              <a:rPr lang="it-IT" dirty="0" smtClean="0"/>
              <a:t>4) articolazione dell’articolo 182 bis : non c’è proposta ma accordo\accordi </a:t>
            </a:r>
            <a:endParaRPr lang="it-IT" dirty="0"/>
          </a:p>
        </p:txBody>
      </p:sp>
      <p:sp>
        <p:nvSpPr>
          <p:cNvPr id="3" name="Segnaposto piè di pagina 2"/>
          <p:cNvSpPr>
            <a:spLocks noGrp="1"/>
          </p:cNvSpPr>
          <p:nvPr>
            <p:ph type="ftr" sz="quarter" idx="11"/>
          </p:nvPr>
        </p:nvSpPr>
        <p:spPr/>
        <p:txBody>
          <a:bodyPr/>
          <a:lstStyle/>
          <a:p>
            <a:r>
              <a:rPr lang="en-GB" smtClean="0"/>
              <a:t>gam trimarchi </a:t>
            </a:r>
            <a:endParaRPr lang="en-GB"/>
          </a:p>
        </p:txBody>
      </p:sp>
      <p:sp>
        <p:nvSpPr>
          <p:cNvPr id="4" name="Segnaposto numero diapositiva 3"/>
          <p:cNvSpPr>
            <a:spLocks noGrp="1"/>
          </p:cNvSpPr>
          <p:nvPr>
            <p:ph type="sldNum" sz="quarter" idx="12"/>
          </p:nvPr>
        </p:nvSpPr>
        <p:spPr/>
        <p:txBody>
          <a:bodyPr/>
          <a:lstStyle/>
          <a:p>
            <a:fld id="{771419B9-BFC5-2B49-8DA3-07D72B2039B4}" type="slidenum">
              <a:rPr lang="en-GB" smtClean="0"/>
              <a:pPr/>
              <a:t>11</a:t>
            </a:fld>
            <a:endParaRPr lang="en-GB"/>
          </a:p>
        </p:txBody>
      </p:sp>
      <p:sp>
        <p:nvSpPr>
          <p:cNvPr id="5" name="Titolo 4"/>
          <p:cNvSpPr>
            <a:spLocks noGrp="1"/>
          </p:cNvSpPr>
          <p:nvPr>
            <p:ph type="title"/>
          </p:nvPr>
        </p:nvSpPr>
        <p:spPr/>
        <p:txBody>
          <a:bodyPr/>
          <a:lstStyle/>
          <a:p>
            <a:r>
              <a:rPr lang="it-IT" dirty="0" smtClean="0">
                <a:solidFill>
                  <a:srgbClr val="FFFF00"/>
                </a:solidFill>
              </a:rPr>
              <a:t>“Focus“ applicativo – segue - </a:t>
            </a:r>
            <a:endParaRPr lang="it-IT" dirty="0"/>
          </a:p>
        </p:txBody>
      </p:sp>
    </p:spTree>
    <p:extLst>
      <p:ext uri="{BB962C8B-B14F-4D97-AF65-F5344CB8AC3E}">
        <p14:creationId xmlns:p14="http://schemas.microsoft.com/office/powerpoint/2010/main" xmlns="" val="3044056384"/>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xmlns="" val="1116285074"/>
              </p:ext>
            </p:extLst>
          </p:nvPr>
        </p:nvGraphicFramePr>
        <p:xfrm>
          <a:off x="871538" y="1450960"/>
          <a:ext cx="7408862" cy="5155171"/>
        </p:xfrm>
        <a:graphic>
          <a:graphicData uri="http://schemas.openxmlformats.org/drawingml/2006/table">
            <a:tbl>
              <a:tblPr firstRow="1" bandRow="1">
                <a:tableStyleId>{3C2FFA5D-87B4-456A-9821-1D502468CF0F}</a:tableStyleId>
              </a:tblPr>
              <a:tblGrid>
                <a:gridCol w="3738685"/>
                <a:gridCol w="3670177"/>
              </a:tblGrid>
              <a:tr h="397128">
                <a:tc>
                  <a:txBody>
                    <a:bodyPr/>
                    <a:lstStyle/>
                    <a:p>
                      <a:r>
                        <a:rPr lang="en-GB" sz="1600" dirty="0" err="1" smtClean="0">
                          <a:solidFill>
                            <a:srgbClr val="FF0000"/>
                          </a:solidFill>
                        </a:rPr>
                        <a:t>Contenuto</a:t>
                      </a:r>
                      <a:r>
                        <a:rPr lang="en-GB" sz="1600" dirty="0" smtClean="0">
                          <a:solidFill>
                            <a:srgbClr val="FF0000"/>
                          </a:solidFill>
                        </a:rPr>
                        <a:t> </a:t>
                      </a:r>
                      <a:r>
                        <a:rPr lang="en-GB" sz="1600" dirty="0" err="1" smtClean="0">
                          <a:solidFill>
                            <a:srgbClr val="FF0000"/>
                          </a:solidFill>
                        </a:rPr>
                        <a:t>della</a:t>
                      </a:r>
                      <a:r>
                        <a:rPr lang="en-GB" sz="1600" dirty="0" smtClean="0">
                          <a:solidFill>
                            <a:srgbClr val="FF0000"/>
                          </a:solidFill>
                        </a:rPr>
                        <a:t> </a:t>
                      </a:r>
                      <a:r>
                        <a:rPr lang="en-GB" sz="1600" dirty="0" err="1" smtClean="0">
                          <a:solidFill>
                            <a:srgbClr val="FF0000"/>
                          </a:solidFill>
                        </a:rPr>
                        <a:t>domanda</a:t>
                      </a:r>
                      <a:r>
                        <a:rPr lang="en-GB" sz="1600" dirty="0" smtClean="0">
                          <a:solidFill>
                            <a:srgbClr val="FF0000"/>
                          </a:solidFill>
                        </a:rPr>
                        <a:t>  ex art. 161 LF </a:t>
                      </a:r>
                      <a:endParaRPr lang="en-GB" sz="1600" dirty="0">
                        <a:solidFill>
                          <a:srgbClr val="FF0000"/>
                        </a:solidFill>
                      </a:endParaRPr>
                    </a:p>
                  </a:txBody>
                  <a:tcPr/>
                </a:tc>
                <a:tc>
                  <a:txBody>
                    <a:bodyPr/>
                    <a:lstStyle/>
                    <a:p>
                      <a:r>
                        <a:rPr lang="en-GB" dirty="0" smtClean="0">
                          <a:solidFill>
                            <a:srgbClr val="FF0000"/>
                          </a:solidFill>
                        </a:rPr>
                        <a:t>….e</a:t>
                      </a:r>
                      <a:r>
                        <a:rPr lang="en-GB" baseline="0" dirty="0" smtClean="0">
                          <a:solidFill>
                            <a:srgbClr val="FF0000"/>
                          </a:solidFill>
                        </a:rPr>
                        <a:t>  ex art. 182bis LF </a:t>
                      </a:r>
                      <a:endParaRPr lang="en-GB" dirty="0">
                        <a:solidFill>
                          <a:srgbClr val="FF0000"/>
                        </a:solidFill>
                      </a:endParaRPr>
                    </a:p>
                  </a:txBody>
                  <a:tcPr/>
                </a:tc>
              </a:tr>
              <a:tr h="685453">
                <a:tc>
                  <a:txBody>
                    <a:bodyPr/>
                    <a:lstStyle/>
                    <a:p>
                      <a:pPr algn="just"/>
                      <a:r>
                        <a:rPr lang="en-GB" sz="1600" dirty="0" smtClean="0">
                          <a:solidFill>
                            <a:schemeClr val="tx1"/>
                          </a:solidFill>
                        </a:rPr>
                        <a:t>1)</a:t>
                      </a:r>
                      <a:r>
                        <a:rPr lang="en-GB" sz="1600" dirty="0" err="1" smtClean="0">
                          <a:solidFill>
                            <a:schemeClr val="tx1"/>
                          </a:solidFill>
                        </a:rPr>
                        <a:t>Ricorso</a:t>
                      </a:r>
                      <a:r>
                        <a:rPr lang="en-GB" sz="1600" dirty="0" smtClean="0">
                          <a:solidFill>
                            <a:schemeClr val="tx1"/>
                          </a:solidFill>
                        </a:rPr>
                        <a:t> </a:t>
                      </a:r>
                      <a:r>
                        <a:rPr lang="en-GB" sz="1600" dirty="0" err="1" smtClean="0">
                          <a:solidFill>
                            <a:schemeClr val="tx1"/>
                          </a:solidFill>
                        </a:rPr>
                        <a:t>sottoscritto</a:t>
                      </a:r>
                      <a:r>
                        <a:rPr lang="en-GB" sz="1600" dirty="0" smtClean="0">
                          <a:solidFill>
                            <a:schemeClr val="tx1"/>
                          </a:solidFill>
                        </a:rPr>
                        <a:t> al </a:t>
                      </a:r>
                      <a:r>
                        <a:rPr lang="en-GB" sz="1600" dirty="0" err="1" smtClean="0">
                          <a:solidFill>
                            <a:schemeClr val="tx1"/>
                          </a:solidFill>
                        </a:rPr>
                        <a:t>Tribunale</a:t>
                      </a:r>
                      <a:r>
                        <a:rPr lang="en-GB" sz="1600" dirty="0" smtClean="0">
                          <a:solidFill>
                            <a:schemeClr val="tx1"/>
                          </a:solidFill>
                        </a:rPr>
                        <a:t> </a:t>
                      </a:r>
                      <a:r>
                        <a:rPr lang="en-GB" sz="1600" dirty="0" err="1" smtClean="0">
                          <a:solidFill>
                            <a:schemeClr val="tx1"/>
                          </a:solidFill>
                        </a:rPr>
                        <a:t>competente</a:t>
                      </a:r>
                      <a:r>
                        <a:rPr lang="en-GB" sz="1600" dirty="0" smtClean="0">
                          <a:solidFill>
                            <a:schemeClr val="tx1"/>
                          </a:solidFill>
                        </a:rPr>
                        <a:t> per </a:t>
                      </a:r>
                      <a:r>
                        <a:rPr lang="en-GB" sz="1600" dirty="0" err="1" smtClean="0">
                          <a:solidFill>
                            <a:schemeClr val="tx1"/>
                          </a:solidFill>
                        </a:rPr>
                        <a:t>sede</a:t>
                      </a:r>
                      <a:r>
                        <a:rPr lang="en-GB" sz="1600" dirty="0" smtClean="0">
                          <a:solidFill>
                            <a:schemeClr val="tx1"/>
                          </a:solidFill>
                        </a:rPr>
                        <a:t> </a:t>
                      </a:r>
                      <a:endParaRPr lang="en-GB" sz="1600" dirty="0">
                        <a:solidFill>
                          <a:schemeClr val="tx1"/>
                        </a:solidFill>
                      </a:endParaRPr>
                    </a:p>
                  </a:txBody>
                  <a:tcPr/>
                </a:tc>
                <a:tc>
                  <a:txBody>
                    <a:bodyPr/>
                    <a:lstStyle/>
                    <a:p>
                      <a:pPr algn="just"/>
                      <a:r>
                        <a:rPr lang="en-GB" dirty="0" smtClean="0">
                          <a:solidFill>
                            <a:schemeClr val="tx1"/>
                          </a:solidFill>
                        </a:rPr>
                        <a:t>7) </a:t>
                      </a:r>
                      <a:r>
                        <a:rPr lang="en-GB" dirty="0" err="1" smtClean="0">
                          <a:solidFill>
                            <a:schemeClr val="tx1"/>
                          </a:solidFill>
                        </a:rPr>
                        <a:t>L’accordo</a:t>
                      </a:r>
                      <a:r>
                        <a:rPr lang="en-GB" dirty="0" smtClean="0">
                          <a:solidFill>
                            <a:schemeClr val="tx1"/>
                          </a:solidFill>
                        </a:rPr>
                        <a:t> o </a:t>
                      </a:r>
                      <a:r>
                        <a:rPr lang="en-GB" dirty="0" err="1" smtClean="0">
                          <a:solidFill>
                            <a:schemeClr val="tx1"/>
                          </a:solidFill>
                        </a:rPr>
                        <a:t>gli</a:t>
                      </a:r>
                      <a:r>
                        <a:rPr lang="en-GB" dirty="0" smtClean="0">
                          <a:solidFill>
                            <a:schemeClr val="tx1"/>
                          </a:solidFill>
                        </a:rPr>
                        <a:t> </a:t>
                      </a:r>
                      <a:r>
                        <a:rPr lang="en-GB" dirty="0" err="1" smtClean="0">
                          <a:solidFill>
                            <a:schemeClr val="tx1"/>
                          </a:solidFill>
                        </a:rPr>
                        <a:t>accordi</a:t>
                      </a:r>
                      <a:r>
                        <a:rPr lang="en-GB" dirty="0" smtClean="0">
                          <a:solidFill>
                            <a:schemeClr val="tx1"/>
                          </a:solidFill>
                        </a:rPr>
                        <a:t> </a:t>
                      </a:r>
                      <a:r>
                        <a:rPr lang="en-GB" dirty="0" err="1" smtClean="0">
                          <a:solidFill>
                            <a:schemeClr val="tx1"/>
                          </a:solidFill>
                        </a:rPr>
                        <a:t>conclusi</a:t>
                      </a:r>
                      <a:r>
                        <a:rPr lang="en-GB" dirty="0" smtClean="0">
                          <a:solidFill>
                            <a:schemeClr val="tx1"/>
                          </a:solidFill>
                        </a:rPr>
                        <a:t> </a:t>
                      </a:r>
                      <a:endParaRPr lang="en-GB" dirty="0">
                        <a:solidFill>
                          <a:schemeClr val="tx1"/>
                        </a:solidFill>
                      </a:endParaRPr>
                    </a:p>
                  </a:txBody>
                  <a:tcPr/>
                </a:tc>
              </a:tr>
              <a:tr h="870511">
                <a:tc>
                  <a:txBody>
                    <a:bodyPr/>
                    <a:lstStyle/>
                    <a:p>
                      <a:pPr algn="just"/>
                      <a:r>
                        <a:rPr lang="en-GB" sz="1600" dirty="0" smtClean="0">
                          <a:solidFill>
                            <a:schemeClr val="tx1"/>
                          </a:solidFill>
                        </a:rPr>
                        <a:t>2) </a:t>
                      </a:r>
                      <a:r>
                        <a:rPr lang="en-GB" sz="1600" dirty="0" err="1" smtClean="0">
                          <a:solidFill>
                            <a:schemeClr val="tx1"/>
                          </a:solidFill>
                        </a:rPr>
                        <a:t>Situazione</a:t>
                      </a:r>
                      <a:r>
                        <a:rPr lang="en-GB" sz="1600" dirty="0" smtClean="0">
                          <a:solidFill>
                            <a:schemeClr val="tx1"/>
                          </a:solidFill>
                        </a:rPr>
                        <a:t> </a:t>
                      </a:r>
                      <a:r>
                        <a:rPr lang="en-GB" sz="1600" dirty="0" err="1" smtClean="0">
                          <a:solidFill>
                            <a:schemeClr val="tx1"/>
                          </a:solidFill>
                        </a:rPr>
                        <a:t>patrimoniale</a:t>
                      </a:r>
                      <a:r>
                        <a:rPr lang="en-GB" sz="1600" dirty="0" smtClean="0">
                          <a:solidFill>
                            <a:schemeClr val="tx1"/>
                          </a:solidFill>
                        </a:rPr>
                        <a:t> </a:t>
                      </a:r>
                      <a:r>
                        <a:rPr lang="en-GB" sz="1600" dirty="0" err="1" smtClean="0">
                          <a:solidFill>
                            <a:schemeClr val="tx1"/>
                          </a:solidFill>
                        </a:rPr>
                        <a:t>aggiornata</a:t>
                      </a:r>
                      <a:r>
                        <a:rPr lang="en-GB" sz="1600" dirty="0" smtClean="0">
                          <a:solidFill>
                            <a:schemeClr val="tx1"/>
                          </a:solidFill>
                        </a:rPr>
                        <a:t> </a:t>
                      </a:r>
                      <a:endParaRPr lang="en-GB" sz="1600" dirty="0">
                        <a:solidFill>
                          <a:schemeClr val="tx1"/>
                        </a:solidFill>
                      </a:endParaRPr>
                    </a:p>
                  </a:txBody>
                  <a:tcPr/>
                </a:tc>
                <a:tc>
                  <a:txBody>
                    <a:bodyPr/>
                    <a:lstStyle/>
                    <a:p>
                      <a:pPr algn="just"/>
                      <a:r>
                        <a:rPr lang="en-GB" dirty="0" smtClean="0">
                          <a:solidFill>
                            <a:schemeClr val="tx1"/>
                          </a:solidFill>
                        </a:rPr>
                        <a:t>8) </a:t>
                      </a:r>
                      <a:r>
                        <a:rPr lang="en-GB" dirty="0" err="1" smtClean="0">
                          <a:solidFill>
                            <a:schemeClr val="tx1"/>
                          </a:solidFill>
                        </a:rPr>
                        <a:t>Relazione</a:t>
                      </a:r>
                      <a:r>
                        <a:rPr lang="en-GB" dirty="0" smtClean="0">
                          <a:solidFill>
                            <a:schemeClr val="tx1"/>
                          </a:solidFill>
                        </a:rPr>
                        <a:t> </a:t>
                      </a:r>
                      <a:r>
                        <a:rPr lang="en-GB" dirty="0" err="1" smtClean="0">
                          <a:solidFill>
                            <a:schemeClr val="tx1"/>
                          </a:solidFill>
                        </a:rPr>
                        <a:t>redatta</a:t>
                      </a:r>
                      <a:r>
                        <a:rPr lang="en-GB" dirty="0" smtClean="0">
                          <a:solidFill>
                            <a:schemeClr val="tx1"/>
                          </a:solidFill>
                        </a:rPr>
                        <a:t> dal </a:t>
                      </a:r>
                      <a:r>
                        <a:rPr lang="en-GB" dirty="0" err="1" smtClean="0">
                          <a:solidFill>
                            <a:schemeClr val="tx1"/>
                          </a:solidFill>
                        </a:rPr>
                        <a:t>professionista</a:t>
                      </a:r>
                      <a:r>
                        <a:rPr lang="en-GB" dirty="0" smtClean="0">
                          <a:solidFill>
                            <a:schemeClr val="tx1"/>
                          </a:solidFill>
                        </a:rPr>
                        <a:t> </a:t>
                      </a:r>
                      <a:r>
                        <a:rPr lang="en-GB" dirty="0" err="1" smtClean="0">
                          <a:solidFill>
                            <a:schemeClr val="tx1"/>
                          </a:solidFill>
                        </a:rPr>
                        <a:t>sulla</a:t>
                      </a:r>
                      <a:r>
                        <a:rPr lang="en-GB" dirty="0" smtClean="0">
                          <a:solidFill>
                            <a:schemeClr val="tx1"/>
                          </a:solidFill>
                        </a:rPr>
                        <a:t> </a:t>
                      </a:r>
                      <a:r>
                        <a:rPr lang="en-GB" dirty="0" err="1" smtClean="0">
                          <a:solidFill>
                            <a:schemeClr val="tx1"/>
                          </a:solidFill>
                        </a:rPr>
                        <a:t>veridicità</a:t>
                      </a:r>
                      <a:r>
                        <a:rPr lang="en-GB" dirty="0" smtClean="0">
                          <a:solidFill>
                            <a:schemeClr val="tx1"/>
                          </a:solidFill>
                        </a:rPr>
                        <a:t> </a:t>
                      </a:r>
                      <a:r>
                        <a:rPr lang="en-GB" dirty="0" err="1" smtClean="0">
                          <a:solidFill>
                            <a:schemeClr val="tx1"/>
                          </a:solidFill>
                        </a:rPr>
                        <a:t>dei</a:t>
                      </a:r>
                      <a:r>
                        <a:rPr lang="en-GB" dirty="0" smtClean="0">
                          <a:solidFill>
                            <a:schemeClr val="tx1"/>
                          </a:solidFill>
                        </a:rPr>
                        <a:t> </a:t>
                      </a:r>
                      <a:r>
                        <a:rPr lang="en-GB" dirty="0" err="1" smtClean="0">
                          <a:solidFill>
                            <a:schemeClr val="tx1"/>
                          </a:solidFill>
                        </a:rPr>
                        <a:t>dati</a:t>
                      </a:r>
                      <a:r>
                        <a:rPr lang="en-GB" dirty="0" smtClean="0">
                          <a:solidFill>
                            <a:schemeClr val="tx1"/>
                          </a:solidFill>
                        </a:rPr>
                        <a:t> </a:t>
                      </a:r>
                      <a:r>
                        <a:rPr lang="en-GB" dirty="0" err="1" smtClean="0">
                          <a:solidFill>
                            <a:schemeClr val="tx1"/>
                          </a:solidFill>
                        </a:rPr>
                        <a:t>aziendali</a:t>
                      </a:r>
                      <a:r>
                        <a:rPr lang="en-GB" dirty="0" smtClean="0">
                          <a:solidFill>
                            <a:schemeClr val="tx1"/>
                          </a:solidFill>
                        </a:rPr>
                        <a:t> e </a:t>
                      </a:r>
                      <a:r>
                        <a:rPr lang="en-GB" dirty="0" err="1" smtClean="0">
                          <a:solidFill>
                            <a:schemeClr val="tx1"/>
                          </a:solidFill>
                        </a:rPr>
                        <a:t>sulla</a:t>
                      </a:r>
                      <a:r>
                        <a:rPr lang="en-GB" dirty="0" smtClean="0">
                          <a:solidFill>
                            <a:schemeClr val="tx1"/>
                          </a:solidFill>
                        </a:rPr>
                        <a:t> </a:t>
                      </a:r>
                      <a:r>
                        <a:rPr lang="en-GB" dirty="0" err="1" smtClean="0">
                          <a:solidFill>
                            <a:schemeClr val="tx1"/>
                          </a:solidFill>
                        </a:rPr>
                        <a:t>fattibilità</a:t>
                      </a:r>
                      <a:r>
                        <a:rPr lang="en-GB" dirty="0" smtClean="0">
                          <a:solidFill>
                            <a:schemeClr val="tx1"/>
                          </a:solidFill>
                        </a:rPr>
                        <a:t> </a:t>
                      </a:r>
                      <a:endParaRPr lang="en-GB" dirty="0">
                        <a:solidFill>
                          <a:schemeClr val="tx1"/>
                        </a:solidFill>
                      </a:endParaRPr>
                    </a:p>
                  </a:txBody>
                  <a:tcPr/>
                </a:tc>
              </a:tr>
              <a:tr h="870511">
                <a:tc>
                  <a:txBody>
                    <a:bodyPr/>
                    <a:lstStyle/>
                    <a:p>
                      <a:pPr algn="just"/>
                      <a:r>
                        <a:rPr lang="en-GB" sz="1600" dirty="0" smtClean="0">
                          <a:solidFill>
                            <a:schemeClr val="tx1"/>
                          </a:solidFill>
                        </a:rPr>
                        <a:t>3) </a:t>
                      </a:r>
                      <a:r>
                        <a:rPr lang="en-GB" sz="1600" dirty="0" err="1" smtClean="0">
                          <a:solidFill>
                            <a:schemeClr val="tx1"/>
                          </a:solidFill>
                        </a:rPr>
                        <a:t>Stato</a:t>
                      </a:r>
                      <a:r>
                        <a:rPr lang="en-GB" sz="1600" dirty="0" smtClean="0">
                          <a:solidFill>
                            <a:schemeClr val="tx1"/>
                          </a:solidFill>
                        </a:rPr>
                        <a:t> </a:t>
                      </a:r>
                      <a:r>
                        <a:rPr lang="en-GB" sz="1600" dirty="0" err="1" smtClean="0">
                          <a:solidFill>
                            <a:schemeClr val="tx1"/>
                          </a:solidFill>
                        </a:rPr>
                        <a:t>analitico</a:t>
                      </a:r>
                      <a:r>
                        <a:rPr lang="en-GB" sz="1600" dirty="0" smtClean="0">
                          <a:solidFill>
                            <a:schemeClr val="tx1"/>
                          </a:solidFill>
                        </a:rPr>
                        <a:t> </a:t>
                      </a:r>
                      <a:r>
                        <a:rPr lang="en-GB" sz="1600" dirty="0" err="1" smtClean="0">
                          <a:solidFill>
                            <a:schemeClr val="tx1"/>
                          </a:solidFill>
                        </a:rPr>
                        <a:t>delle</a:t>
                      </a:r>
                      <a:r>
                        <a:rPr lang="en-GB" sz="1600" baseline="0" dirty="0" smtClean="0">
                          <a:solidFill>
                            <a:schemeClr val="tx1"/>
                          </a:solidFill>
                        </a:rPr>
                        <a:t> </a:t>
                      </a:r>
                      <a:r>
                        <a:rPr lang="en-GB" sz="1600" baseline="0" dirty="0" err="1" smtClean="0">
                          <a:solidFill>
                            <a:schemeClr val="tx1"/>
                          </a:solidFill>
                        </a:rPr>
                        <a:t>attività</a:t>
                      </a:r>
                      <a:r>
                        <a:rPr lang="en-GB" sz="1600" baseline="0" dirty="0" smtClean="0">
                          <a:solidFill>
                            <a:schemeClr val="tx1"/>
                          </a:solidFill>
                        </a:rPr>
                        <a:t> </a:t>
                      </a:r>
                      <a:r>
                        <a:rPr lang="en-GB" sz="1600" baseline="0" dirty="0" err="1" smtClean="0">
                          <a:solidFill>
                            <a:schemeClr val="tx1"/>
                          </a:solidFill>
                        </a:rPr>
                        <a:t>ed</a:t>
                      </a:r>
                      <a:r>
                        <a:rPr lang="en-GB" sz="1600" baseline="0" dirty="0" smtClean="0">
                          <a:solidFill>
                            <a:schemeClr val="tx1"/>
                          </a:solidFill>
                        </a:rPr>
                        <a:t> </a:t>
                      </a:r>
                      <a:r>
                        <a:rPr lang="en-GB" sz="1600" baseline="0" dirty="0" err="1" smtClean="0">
                          <a:solidFill>
                            <a:schemeClr val="tx1"/>
                          </a:solidFill>
                        </a:rPr>
                        <a:t>elenco</a:t>
                      </a:r>
                      <a:r>
                        <a:rPr lang="en-GB" sz="1600" baseline="0" dirty="0" smtClean="0">
                          <a:solidFill>
                            <a:schemeClr val="tx1"/>
                          </a:solidFill>
                        </a:rPr>
                        <a:t> </a:t>
                      </a:r>
                      <a:r>
                        <a:rPr lang="en-GB" sz="1600" baseline="0" dirty="0" err="1" smtClean="0">
                          <a:solidFill>
                            <a:schemeClr val="tx1"/>
                          </a:solidFill>
                        </a:rPr>
                        <a:t>nominativo</a:t>
                      </a:r>
                      <a:r>
                        <a:rPr lang="en-GB" sz="1600" baseline="0" dirty="0" smtClean="0">
                          <a:solidFill>
                            <a:schemeClr val="tx1"/>
                          </a:solidFill>
                        </a:rPr>
                        <a:t> </a:t>
                      </a:r>
                      <a:r>
                        <a:rPr lang="en-GB" sz="1600" baseline="0" dirty="0" err="1" smtClean="0">
                          <a:solidFill>
                            <a:schemeClr val="tx1"/>
                          </a:solidFill>
                        </a:rPr>
                        <a:t>dei</a:t>
                      </a:r>
                      <a:r>
                        <a:rPr lang="en-GB" sz="1600" baseline="0" dirty="0" smtClean="0">
                          <a:solidFill>
                            <a:schemeClr val="tx1"/>
                          </a:solidFill>
                        </a:rPr>
                        <a:t> </a:t>
                      </a:r>
                      <a:r>
                        <a:rPr lang="en-GB" sz="1600" baseline="0" dirty="0" err="1" smtClean="0">
                          <a:solidFill>
                            <a:schemeClr val="tx1"/>
                          </a:solidFill>
                        </a:rPr>
                        <a:t>creditori</a:t>
                      </a:r>
                      <a:r>
                        <a:rPr lang="en-GB" sz="1600" baseline="0" dirty="0" smtClean="0">
                          <a:solidFill>
                            <a:schemeClr val="tx1"/>
                          </a:solidFill>
                        </a:rPr>
                        <a:t> </a:t>
                      </a:r>
                      <a:endParaRPr lang="en-GB" sz="1600" dirty="0">
                        <a:solidFill>
                          <a:schemeClr val="tx1"/>
                        </a:solidFill>
                      </a:endParaRPr>
                    </a:p>
                  </a:txBody>
                  <a:tcPr/>
                </a:tc>
                <a:tc>
                  <a:txBody>
                    <a:bodyPr/>
                    <a:lstStyle/>
                    <a:p>
                      <a:pPr algn="just"/>
                      <a:r>
                        <a:rPr lang="en-GB" dirty="0" smtClean="0">
                          <a:solidFill>
                            <a:schemeClr val="tx1"/>
                          </a:solidFill>
                        </a:rPr>
                        <a:t>9) In </a:t>
                      </a:r>
                      <a:r>
                        <a:rPr lang="en-GB" dirty="0" err="1" smtClean="0">
                          <a:solidFill>
                            <a:schemeClr val="tx1"/>
                          </a:solidFill>
                        </a:rPr>
                        <a:t>particolare</a:t>
                      </a:r>
                      <a:r>
                        <a:rPr lang="en-GB" dirty="0" smtClean="0">
                          <a:solidFill>
                            <a:schemeClr val="tx1"/>
                          </a:solidFill>
                        </a:rPr>
                        <a:t> </a:t>
                      </a:r>
                      <a:r>
                        <a:rPr lang="en-GB" dirty="0" err="1" smtClean="0">
                          <a:solidFill>
                            <a:schemeClr val="tx1"/>
                          </a:solidFill>
                        </a:rPr>
                        <a:t>sull’idoneità</a:t>
                      </a:r>
                      <a:r>
                        <a:rPr lang="en-GB" dirty="0" smtClean="0">
                          <a:solidFill>
                            <a:schemeClr val="tx1"/>
                          </a:solidFill>
                        </a:rPr>
                        <a:t> </a:t>
                      </a:r>
                      <a:r>
                        <a:rPr lang="en-GB" dirty="0" err="1" smtClean="0">
                          <a:solidFill>
                            <a:schemeClr val="tx1"/>
                          </a:solidFill>
                        </a:rPr>
                        <a:t>all’integrale</a:t>
                      </a:r>
                      <a:r>
                        <a:rPr lang="en-GB" dirty="0" smtClean="0">
                          <a:solidFill>
                            <a:schemeClr val="tx1"/>
                          </a:solidFill>
                        </a:rPr>
                        <a:t> </a:t>
                      </a:r>
                      <a:r>
                        <a:rPr lang="en-GB" dirty="0" err="1" smtClean="0">
                          <a:solidFill>
                            <a:schemeClr val="tx1"/>
                          </a:solidFill>
                        </a:rPr>
                        <a:t>pagamento</a:t>
                      </a:r>
                      <a:r>
                        <a:rPr lang="en-GB" dirty="0" smtClean="0">
                          <a:solidFill>
                            <a:schemeClr val="tx1"/>
                          </a:solidFill>
                        </a:rPr>
                        <a:t> </a:t>
                      </a:r>
                      <a:r>
                        <a:rPr lang="en-GB" dirty="0" err="1" smtClean="0">
                          <a:solidFill>
                            <a:schemeClr val="tx1"/>
                          </a:solidFill>
                        </a:rPr>
                        <a:t>dei</a:t>
                      </a:r>
                      <a:r>
                        <a:rPr lang="en-GB" dirty="0" smtClean="0">
                          <a:solidFill>
                            <a:schemeClr val="tx1"/>
                          </a:solidFill>
                        </a:rPr>
                        <a:t> </a:t>
                      </a:r>
                      <a:r>
                        <a:rPr lang="en-GB" dirty="0" err="1" smtClean="0">
                          <a:solidFill>
                            <a:schemeClr val="tx1"/>
                          </a:solidFill>
                        </a:rPr>
                        <a:t>creditori</a:t>
                      </a:r>
                      <a:r>
                        <a:rPr lang="en-GB" dirty="0" smtClean="0">
                          <a:solidFill>
                            <a:schemeClr val="tx1"/>
                          </a:solidFill>
                        </a:rPr>
                        <a:t> </a:t>
                      </a:r>
                      <a:r>
                        <a:rPr lang="en-GB" dirty="0" err="1" smtClean="0">
                          <a:solidFill>
                            <a:schemeClr val="tx1"/>
                          </a:solidFill>
                        </a:rPr>
                        <a:t>estranei</a:t>
                      </a:r>
                      <a:r>
                        <a:rPr lang="en-GB" dirty="0" smtClean="0">
                          <a:solidFill>
                            <a:schemeClr val="tx1"/>
                          </a:solidFill>
                        </a:rPr>
                        <a:t> </a:t>
                      </a:r>
                      <a:endParaRPr lang="en-GB" dirty="0">
                        <a:solidFill>
                          <a:schemeClr val="tx1"/>
                        </a:solidFill>
                      </a:endParaRPr>
                    </a:p>
                  </a:txBody>
                  <a:tcPr/>
                </a:tc>
              </a:tr>
              <a:tr h="685453">
                <a:tc>
                  <a:txBody>
                    <a:bodyPr/>
                    <a:lstStyle/>
                    <a:p>
                      <a:pPr algn="just"/>
                      <a:r>
                        <a:rPr lang="en-GB" sz="1600" dirty="0" smtClean="0">
                          <a:solidFill>
                            <a:schemeClr val="tx1"/>
                          </a:solidFill>
                        </a:rPr>
                        <a:t>4) </a:t>
                      </a:r>
                      <a:r>
                        <a:rPr lang="en-GB" sz="1600" dirty="0" err="1" smtClean="0">
                          <a:solidFill>
                            <a:schemeClr val="tx1"/>
                          </a:solidFill>
                        </a:rPr>
                        <a:t>Elenco</a:t>
                      </a:r>
                      <a:r>
                        <a:rPr lang="en-GB" sz="1600" dirty="0" smtClean="0">
                          <a:solidFill>
                            <a:schemeClr val="tx1"/>
                          </a:solidFill>
                        </a:rPr>
                        <a:t> </a:t>
                      </a:r>
                      <a:r>
                        <a:rPr lang="en-GB" sz="1600" dirty="0" err="1" smtClean="0">
                          <a:solidFill>
                            <a:schemeClr val="tx1"/>
                          </a:solidFill>
                        </a:rPr>
                        <a:t>titolari</a:t>
                      </a:r>
                      <a:r>
                        <a:rPr lang="en-GB" sz="1600" dirty="0" smtClean="0">
                          <a:solidFill>
                            <a:schemeClr val="tx1"/>
                          </a:solidFill>
                        </a:rPr>
                        <a:t> </a:t>
                      </a:r>
                      <a:r>
                        <a:rPr lang="en-GB" sz="1600" dirty="0" err="1" smtClean="0">
                          <a:solidFill>
                            <a:schemeClr val="tx1"/>
                          </a:solidFill>
                        </a:rPr>
                        <a:t>diritti</a:t>
                      </a:r>
                      <a:r>
                        <a:rPr lang="en-GB" sz="1600" dirty="0" smtClean="0">
                          <a:solidFill>
                            <a:schemeClr val="tx1"/>
                          </a:solidFill>
                        </a:rPr>
                        <a:t> </a:t>
                      </a:r>
                      <a:r>
                        <a:rPr lang="en-GB" sz="1600" dirty="0" err="1" smtClean="0">
                          <a:solidFill>
                            <a:schemeClr val="tx1"/>
                          </a:solidFill>
                        </a:rPr>
                        <a:t>personali</a:t>
                      </a:r>
                      <a:r>
                        <a:rPr lang="en-GB" sz="1600" dirty="0" smtClean="0">
                          <a:solidFill>
                            <a:schemeClr val="tx1"/>
                          </a:solidFill>
                        </a:rPr>
                        <a:t> e </a:t>
                      </a:r>
                      <a:r>
                        <a:rPr lang="en-GB" sz="1600" dirty="0" err="1" smtClean="0">
                          <a:solidFill>
                            <a:schemeClr val="tx1"/>
                          </a:solidFill>
                        </a:rPr>
                        <a:t>reali</a:t>
                      </a:r>
                      <a:r>
                        <a:rPr lang="en-GB" sz="1600" dirty="0" smtClean="0">
                          <a:solidFill>
                            <a:schemeClr val="tx1"/>
                          </a:solidFill>
                        </a:rPr>
                        <a:t> sui </a:t>
                      </a:r>
                      <a:r>
                        <a:rPr lang="en-GB" sz="1600" dirty="0" err="1" smtClean="0">
                          <a:solidFill>
                            <a:schemeClr val="tx1"/>
                          </a:solidFill>
                        </a:rPr>
                        <a:t>beni</a:t>
                      </a:r>
                      <a:r>
                        <a:rPr lang="en-GB" sz="1600" baseline="0" dirty="0" smtClean="0">
                          <a:solidFill>
                            <a:schemeClr val="tx1"/>
                          </a:solidFill>
                        </a:rPr>
                        <a:t>  </a:t>
                      </a:r>
                      <a:r>
                        <a:rPr lang="en-GB" sz="1600" baseline="0" dirty="0" err="1" smtClean="0">
                          <a:solidFill>
                            <a:schemeClr val="tx1"/>
                          </a:solidFill>
                        </a:rPr>
                        <a:t>dell’imprenditore</a:t>
                      </a:r>
                      <a:r>
                        <a:rPr lang="en-GB" sz="1600" baseline="0" dirty="0" smtClean="0">
                          <a:solidFill>
                            <a:schemeClr val="tx1"/>
                          </a:solidFill>
                        </a:rPr>
                        <a:t> </a:t>
                      </a:r>
                      <a:endParaRPr lang="en-GB" sz="1600" dirty="0">
                        <a:solidFill>
                          <a:schemeClr val="tx1"/>
                        </a:solidFill>
                      </a:endParaRPr>
                    </a:p>
                  </a:txBody>
                  <a:tcPr/>
                </a:tc>
                <a:tc>
                  <a:txBody>
                    <a:bodyPr/>
                    <a:lstStyle/>
                    <a:p>
                      <a:pPr algn="just"/>
                      <a:r>
                        <a:rPr lang="en-GB" dirty="0" smtClean="0">
                          <a:solidFill>
                            <a:schemeClr val="tx1"/>
                          </a:solidFill>
                        </a:rPr>
                        <a:t>10) </a:t>
                      </a:r>
                      <a:r>
                        <a:rPr lang="en-GB" dirty="0" err="1" smtClean="0">
                          <a:solidFill>
                            <a:schemeClr val="tx1"/>
                          </a:solidFill>
                        </a:rPr>
                        <a:t>Pagamento</a:t>
                      </a:r>
                      <a:r>
                        <a:rPr lang="en-GB" dirty="0" smtClean="0">
                          <a:solidFill>
                            <a:schemeClr val="tx1"/>
                          </a:solidFill>
                        </a:rPr>
                        <a:t> </a:t>
                      </a:r>
                      <a:r>
                        <a:rPr lang="en-GB" dirty="0" err="1" smtClean="0">
                          <a:solidFill>
                            <a:schemeClr val="tx1"/>
                          </a:solidFill>
                        </a:rPr>
                        <a:t>nei</a:t>
                      </a:r>
                      <a:r>
                        <a:rPr lang="en-GB" dirty="0" smtClean="0">
                          <a:solidFill>
                            <a:schemeClr val="tx1"/>
                          </a:solidFill>
                        </a:rPr>
                        <a:t> termini di 120 </a:t>
                      </a:r>
                      <a:r>
                        <a:rPr lang="en-GB" dirty="0" err="1" smtClean="0">
                          <a:solidFill>
                            <a:schemeClr val="tx1"/>
                          </a:solidFill>
                        </a:rPr>
                        <a:t>gg</a:t>
                      </a:r>
                      <a:r>
                        <a:rPr lang="en-GB" dirty="0" smtClean="0">
                          <a:solidFill>
                            <a:schemeClr val="tx1"/>
                          </a:solidFill>
                        </a:rPr>
                        <a:t> </a:t>
                      </a:r>
                      <a:r>
                        <a:rPr lang="en-GB" dirty="0" err="1" smtClean="0">
                          <a:solidFill>
                            <a:schemeClr val="tx1"/>
                          </a:solidFill>
                        </a:rPr>
                        <a:t>dall’omologazione</a:t>
                      </a:r>
                      <a:r>
                        <a:rPr lang="en-GB" dirty="0" smtClean="0">
                          <a:solidFill>
                            <a:schemeClr val="tx1"/>
                          </a:solidFill>
                        </a:rPr>
                        <a:t> o </a:t>
                      </a:r>
                      <a:endParaRPr lang="en-GB" dirty="0">
                        <a:solidFill>
                          <a:schemeClr val="tx1"/>
                        </a:solidFill>
                      </a:endParaRPr>
                    </a:p>
                  </a:txBody>
                  <a:tcPr/>
                </a:tc>
              </a:tr>
              <a:tr h="979218">
                <a:tc>
                  <a:txBody>
                    <a:bodyPr/>
                    <a:lstStyle/>
                    <a:p>
                      <a:pPr algn="just"/>
                      <a:r>
                        <a:rPr lang="en-GB" sz="1600" dirty="0" smtClean="0">
                          <a:solidFill>
                            <a:schemeClr val="tx1"/>
                          </a:solidFill>
                        </a:rPr>
                        <a:t>5) </a:t>
                      </a:r>
                      <a:r>
                        <a:rPr lang="en-GB" sz="1600" dirty="0" err="1" smtClean="0">
                          <a:solidFill>
                            <a:schemeClr val="tx1"/>
                          </a:solidFill>
                        </a:rPr>
                        <a:t>Valore</a:t>
                      </a:r>
                      <a:r>
                        <a:rPr lang="en-GB" sz="1600" dirty="0" smtClean="0">
                          <a:solidFill>
                            <a:schemeClr val="tx1"/>
                          </a:solidFill>
                        </a:rPr>
                        <a:t> </a:t>
                      </a:r>
                      <a:r>
                        <a:rPr lang="en-GB" sz="1600" dirty="0" err="1" smtClean="0">
                          <a:solidFill>
                            <a:schemeClr val="tx1"/>
                          </a:solidFill>
                        </a:rPr>
                        <a:t>dei</a:t>
                      </a:r>
                      <a:r>
                        <a:rPr lang="en-GB" sz="1600" dirty="0" smtClean="0">
                          <a:solidFill>
                            <a:schemeClr val="tx1"/>
                          </a:solidFill>
                        </a:rPr>
                        <a:t> </a:t>
                      </a:r>
                      <a:r>
                        <a:rPr lang="en-GB" sz="1600" dirty="0" err="1" smtClean="0">
                          <a:solidFill>
                            <a:schemeClr val="tx1"/>
                          </a:solidFill>
                        </a:rPr>
                        <a:t>beni</a:t>
                      </a:r>
                      <a:r>
                        <a:rPr lang="en-GB" sz="1600" dirty="0" smtClean="0">
                          <a:solidFill>
                            <a:schemeClr val="tx1"/>
                          </a:solidFill>
                        </a:rPr>
                        <a:t> </a:t>
                      </a:r>
                      <a:r>
                        <a:rPr lang="en-GB" sz="1600" dirty="0" err="1" smtClean="0">
                          <a:solidFill>
                            <a:schemeClr val="tx1"/>
                          </a:solidFill>
                        </a:rPr>
                        <a:t>sociali</a:t>
                      </a:r>
                      <a:r>
                        <a:rPr lang="en-GB" sz="1600" dirty="0" smtClean="0">
                          <a:solidFill>
                            <a:schemeClr val="tx1"/>
                          </a:solidFill>
                        </a:rPr>
                        <a:t> </a:t>
                      </a:r>
                      <a:r>
                        <a:rPr lang="en-GB" sz="1600" dirty="0" err="1" smtClean="0">
                          <a:solidFill>
                            <a:schemeClr val="tx1"/>
                          </a:solidFill>
                        </a:rPr>
                        <a:t>ed</a:t>
                      </a:r>
                      <a:r>
                        <a:rPr lang="en-GB" sz="1600" dirty="0" smtClean="0">
                          <a:solidFill>
                            <a:schemeClr val="tx1"/>
                          </a:solidFill>
                        </a:rPr>
                        <a:t> </a:t>
                      </a:r>
                      <a:r>
                        <a:rPr lang="en-GB" sz="1600" dirty="0" err="1" smtClean="0">
                          <a:solidFill>
                            <a:schemeClr val="tx1"/>
                          </a:solidFill>
                        </a:rPr>
                        <a:t>elenco</a:t>
                      </a:r>
                      <a:r>
                        <a:rPr lang="en-GB" sz="1600" dirty="0" smtClean="0">
                          <a:solidFill>
                            <a:schemeClr val="tx1"/>
                          </a:solidFill>
                        </a:rPr>
                        <a:t> </a:t>
                      </a:r>
                      <a:r>
                        <a:rPr lang="en-GB" sz="1600" dirty="0" err="1" smtClean="0">
                          <a:solidFill>
                            <a:schemeClr val="tx1"/>
                          </a:solidFill>
                        </a:rPr>
                        <a:t>dei</a:t>
                      </a:r>
                      <a:r>
                        <a:rPr lang="en-GB" sz="1600" dirty="0" smtClean="0">
                          <a:solidFill>
                            <a:schemeClr val="tx1"/>
                          </a:solidFill>
                        </a:rPr>
                        <a:t> </a:t>
                      </a:r>
                      <a:r>
                        <a:rPr lang="en-GB" sz="1600" dirty="0" err="1" smtClean="0">
                          <a:solidFill>
                            <a:schemeClr val="tx1"/>
                          </a:solidFill>
                        </a:rPr>
                        <a:t>creditori</a:t>
                      </a:r>
                      <a:r>
                        <a:rPr lang="en-GB" sz="1600" dirty="0" smtClean="0">
                          <a:solidFill>
                            <a:schemeClr val="tx1"/>
                          </a:solidFill>
                        </a:rPr>
                        <a:t> </a:t>
                      </a:r>
                      <a:r>
                        <a:rPr lang="en-GB" sz="1600" dirty="0" err="1" smtClean="0">
                          <a:solidFill>
                            <a:schemeClr val="tx1"/>
                          </a:solidFill>
                        </a:rPr>
                        <a:t>individuali</a:t>
                      </a:r>
                      <a:r>
                        <a:rPr lang="en-GB" sz="1600" dirty="0" smtClean="0">
                          <a:solidFill>
                            <a:schemeClr val="tx1"/>
                          </a:solidFill>
                        </a:rPr>
                        <a:t> </a:t>
                      </a:r>
                      <a:r>
                        <a:rPr lang="en-GB" sz="1600" dirty="0" err="1" smtClean="0">
                          <a:solidFill>
                            <a:schemeClr val="tx1"/>
                          </a:solidFill>
                        </a:rPr>
                        <a:t>dei</a:t>
                      </a:r>
                      <a:r>
                        <a:rPr lang="en-GB" sz="1600" dirty="0" smtClean="0">
                          <a:solidFill>
                            <a:schemeClr val="tx1"/>
                          </a:solidFill>
                        </a:rPr>
                        <a:t> </a:t>
                      </a:r>
                      <a:r>
                        <a:rPr lang="en-GB" sz="1600" dirty="0" err="1" smtClean="0">
                          <a:solidFill>
                            <a:schemeClr val="tx1"/>
                          </a:solidFill>
                        </a:rPr>
                        <a:t>soci</a:t>
                      </a:r>
                      <a:r>
                        <a:rPr lang="en-GB" sz="1600" dirty="0" smtClean="0">
                          <a:solidFill>
                            <a:schemeClr val="tx1"/>
                          </a:solidFill>
                        </a:rPr>
                        <a:t> ill.</a:t>
                      </a:r>
                      <a:r>
                        <a:rPr lang="en-GB" sz="1600" baseline="0" dirty="0" smtClean="0">
                          <a:solidFill>
                            <a:schemeClr val="tx1"/>
                          </a:solidFill>
                        </a:rPr>
                        <a:t> resp. </a:t>
                      </a:r>
                      <a:endParaRPr lang="en-GB" sz="1600" dirty="0">
                        <a:solidFill>
                          <a:schemeClr val="tx1"/>
                        </a:solidFill>
                      </a:endParaRPr>
                    </a:p>
                  </a:txBody>
                  <a:tcPr/>
                </a:tc>
                <a:tc>
                  <a:txBody>
                    <a:bodyPr/>
                    <a:lstStyle/>
                    <a:p>
                      <a:pPr algn="just"/>
                      <a:r>
                        <a:rPr lang="en-GB" dirty="0" smtClean="0">
                          <a:solidFill>
                            <a:schemeClr val="tx1"/>
                          </a:solidFill>
                        </a:rPr>
                        <a:t>11) …</a:t>
                      </a:r>
                      <a:r>
                        <a:rPr lang="en-GB" dirty="0" err="1" smtClean="0">
                          <a:solidFill>
                            <a:schemeClr val="tx1"/>
                          </a:solidFill>
                        </a:rPr>
                        <a:t>dalla</a:t>
                      </a:r>
                      <a:r>
                        <a:rPr lang="en-GB" dirty="0" smtClean="0">
                          <a:solidFill>
                            <a:schemeClr val="tx1"/>
                          </a:solidFill>
                        </a:rPr>
                        <a:t> </a:t>
                      </a:r>
                      <a:r>
                        <a:rPr lang="en-GB" dirty="0" err="1" smtClean="0">
                          <a:solidFill>
                            <a:schemeClr val="tx1"/>
                          </a:solidFill>
                        </a:rPr>
                        <a:t>loro</a:t>
                      </a:r>
                      <a:r>
                        <a:rPr lang="en-GB" dirty="0" smtClean="0">
                          <a:solidFill>
                            <a:schemeClr val="tx1"/>
                          </a:solidFill>
                        </a:rPr>
                        <a:t> </a:t>
                      </a:r>
                      <a:r>
                        <a:rPr lang="en-GB" dirty="0" err="1" smtClean="0">
                          <a:solidFill>
                            <a:schemeClr val="tx1"/>
                          </a:solidFill>
                        </a:rPr>
                        <a:t>scadenza</a:t>
                      </a:r>
                      <a:r>
                        <a:rPr lang="en-GB" dirty="0" smtClean="0">
                          <a:solidFill>
                            <a:schemeClr val="tx1"/>
                          </a:solidFill>
                        </a:rPr>
                        <a:t> </a:t>
                      </a:r>
                      <a:endParaRPr lang="en-GB" dirty="0">
                        <a:solidFill>
                          <a:schemeClr val="tx1"/>
                        </a:solidFill>
                      </a:endParaRPr>
                    </a:p>
                  </a:txBody>
                  <a:tcPr/>
                </a:tc>
              </a:tr>
              <a:tr h="551323">
                <a:tc>
                  <a:txBody>
                    <a:bodyPr/>
                    <a:lstStyle/>
                    <a:p>
                      <a:pPr algn="just"/>
                      <a:r>
                        <a:rPr lang="en-GB" sz="1600" dirty="0" smtClean="0">
                          <a:solidFill>
                            <a:schemeClr val="tx1"/>
                          </a:solidFill>
                        </a:rPr>
                        <a:t>6) Un piano </a:t>
                      </a:r>
                      <a:r>
                        <a:rPr lang="en-GB" sz="1600" dirty="0" err="1" smtClean="0">
                          <a:solidFill>
                            <a:schemeClr val="tx1"/>
                          </a:solidFill>
                        </a:rPr>
                        <a:t>contenente</a:t>
                      </a:r>
                      <a:r>
                        <a:rPr lang="en-GB" sz="1600" dirty="0" smtClean="0">
                          <a:solidFill>
                            <a:schemeClr val="tx1"/>
                          </a:solidFill>
                        </a:rPr>
                        <a:t> le </a:t>
                      </a:r>
                      <a:r>
                        <a:rPr lang="en-GB" sz="1600" dirty="0" err="1" smtClean="0">
                          <a:solidFill>
                            <a:schemeClr val="tx1"/>
                          </a:solidFill>
                        </a:rPr>
                        <a:t>descrizione</a:t>
                      </a:r>
                      <a:r>
                        <a:rPr lang="en-GB" sz="1600" dirty="0" smtClean="0">
                          <a:solidFill>
                            <a:schemeClr val="tx1"/>
                          </a:solidFill>
                        </a:rPr>
                        <a:t> e le </a:t>
                      </a:r>
                      <a:r>
                        <a:rPr lang="en-GB" sz="1600" dirty="0" err="1" smtClean="0">
                          <a:solidFill>
                            <a:schemeClr val="tx1"/>
                          </a:solidFill>
                        </a:rPr>
                        <a:t>modalità</a:t>
                      </a:r>
                      <a:r>
                        <a:rPr lang="en-GB" sz="1600" dirty="0" smtClean="0">
                          <a:solidFill>
                            <a:schemeClr val="tx1"/>
                          </a:solidFill>
                        </a:rPr>
                        <a:t> </a:t>
                      </a:r>
                      <a:r>
                        <a:rPr lang="en-GB" sz="1600" dirty="0" err="1" smtClean="0">
                          <a:solidFill>
                            <a:schemeClr val="tx1"/>
                          </a:solidFill>
                        </a:rPr>
                        <a:t>della</a:t>
                      </a:r>
                      <a:r>
                        <a:rPr lang="en-GB" sz="1600" dirty="0" smtClean="0">
                          <a:solidFill>
                            <a:schemeClr val="tx1"/>
                          </a:solidFill>
                        </a:rPr>
                        <a:t> </a:t>
                      </a:r>
                      <a:r>
                        <a:rPr lang="en-GB" sz="1600" dirty="0" err="1" smtClean="0">
                          <a:solidFill>
                            <a:schemeClr val="tx1"/>
                          </a:solidFill>
                        </a:rPr>
                        <a:t>proposta</a:t>
                      </a:r>
                      <a:endParaRPr lang="en-GB" sz="1600" dirty="0">
                        <a:solidFill>
                          <a:schemeClr val="tx1"/>
                        </a:solidFill>
                      </a:endParaRPr>
                    </a:p>
                  </a:txBody>
                  <a:tcPr/>
                </a:tc>
                <a:tc>
                  <a:txBody>
                    <a:bodyPr/>
                    <a:lstStyle/>
                    <a:p>
                      <a:pPr algn="just"/>
                      <a:endParaRPr lang="en-GB" dirty="0">
                        <a:solidFill>
                          <a:schemeClr val="tx1"/>
                        </a:solidFill>
                      </a:endParaRPr>
                    </a:p>
                  </a:txBody>
                  <a:tcPr/>
                </a:tc>
              </a:tr>
            </a:tbl>
          </a:graphicData>
        </a:graphic>
      </p:graphicFrame>
      <p:sp>
        <p:nvSpPr>
          <p:cNvPr id="2" name="Titolo 1"/>
          <p:cNvSpPr>
            <a:spLocks noGrp="1"/>
          </p:cNvSpPr>
          <p:nvPr>
            <p:ph type="title"/>
          </p:nvPr>
        </p:nvSpPr>
        <p:spPr>
          <a:xfrm>
            <a:off x="457200" y="338328"/>
            <a:ext cx="8229600" cy="1112632"/>
          </a:xfrm>
        </p:spPr>
        <p:txBody>
          <a:bodyPr>
            <a:normAutofit fontScale="90000"/>
          </a:bodyPr>
          <a:lstStyle/>
          <a:p>
            <a:r>
              <a:rPr lang="en-GB" sz="3600" dirty="0" smtClean="0">
                <a:solidFill>
                  <a:srgbClr val="FFFF00"/>
                </a:solidFill>
              </a:rPr>
              <a:t>Art. 182 </a:t>
            </a:r>
            <a:r>
              <a:rPr lang="en-GB" sz="3600" dirty="0" err="1" smtClean="0">
                <a:solidFill>
                  <a:srgbClr val="FFFF00"/>
                </a:solidFill>
              </a:rPr>
              <a:t>bis</a:t>
            </a:r>
            <a:r>
              <a:rPr lang="en-GB" sz="3600" dirty="0" smtClean="0">
                <a:solidFill>
                  <a:srgbClr val="FFFF00"/>
                </a:solidFill>
              </a:rPr>
              <a:t> : </a:t>
            </a:r>
            <a:r>
              <a:rPr lang="en-GB" sz="3600" dirty="0" err="1" smtClean="0">
                <a:solidFill>
                  <a:srgbClr val="FFFF00"/>
                </a:solidFill>
              </a:rPr>
              <a:t>il</a:t>
            </a:r>
            <a:r>
              <a:rPr lang="en-GB" sz="3600" dirty="0" smtClean="0">
                <a:solidFill>
                  <a:srgbClr val="FFFF00"/>
                </a:solidFill>
              </a:rPr>
              <a:t> </a:t>
            </a:r>
            <a:r>
              <a:rPr lang="en-GB" sz="3600" dirty="0" err="1">
                <a:solidFill>
                  <a:srgbClr val="FFFF00"/>
                </a:solidFill>
              </a:rPr>
              <a:t>presupposto</a:t>
            </a:r>
            <a:r>
              <a:rPr lang="en-GB" sz="3600" dirty="0">
                <a:solidFill>
                  <a:srgbClr val="FFFF00"/>
                </a:solidFill>
              </a:rPr>
              <a:t> </a:t>
            </a:r>
            <a:r>
              <a:rPr lang="en-GB" sz="3600" dirty="0" err="1">
                <a:solidFill>
                  <a:srgbClr val="FFFF00"/>
                </a:solidFill>
              </a:rPr>
              <a:t>soggettivo</a:t>
            </a:r>
            <a:r>
              <a:rPr lang="en-GB" sz="3600" dirty="0">
                <a:solidFill>
                  <a:srgbClr val="FFFF00"/>
                </a:solidFill>
              </a:rPr>
              <a:t> </a:t>
            </a:r>
            <a:r>
              <a:rPr lang="en-GB" sz="3600" dirty="0" err="1">
                <a:solidFill>
                  <a:srgbClr val="FFFF00"/>
                </a:solidFill>
              </a:rPr>
              <a:t>ed</a:t>
            </a:r>
            <a:r>
              <a:rPr lang="en-GB" sz="3600" dirty="0">
                <a:solidFill>
                  <a:srgbClr val="FFFF00"/>
                </a:solidFill>
              </a:rPr>
              <a:t> </a:t>
            </a:r>
            <a:r>
              <a:rPr lang="en-GB" sz="3600" dirty="0" err="1">
                <a:solidFill>
                  <a:srgbClr val="FFFF00"/>
                </a:solidFill>
              </a:rPr>
              <a:t>oggettivo</a:t>
            </a:r>
            <a:r>
              <a:rPr lang="en-GB" sz="3600" dirty="0">
                <a:solidFill>
                  <a:srgbClr val="FFFF00"/>
                </a:solidFill>
              </a:rPr>
              <a:t> </a:t>
            </a:r>
            <a:r>
              <a:rPr lang="en-GB" sz="3600" dirty="0" smtClean="0">
                <a:solidFill>
                  <a:srgbClr val="FFFF00"/>
                </a:solidFill>
              </a:rPr>
              <a:t>–3- </a:t>
            </a:r>
            <a:endParaRPr lang="en-GB" sz="3600" dirty="0">
              <a:solidFill>
                <a:srgbClr val="FFFF00"/>
              </a:solidFill>
            </a:endParaRPr>
          </a:p>
        </p:txBody>
      </p:sp>
      <p:sp>
        <p:nvSpPr>
          <p:cNvPr id="3" name="Segnaposto piè di pagina 2"/>
          <p:cNvSpPr>
            <a:spLocks noGrp="1"/>
          </p:cNvSpPr>
          <p:nvPr>
            <p:ph type="ftr" sz="quarter" idx="11"/>
          </p:nvPr>
        </p:nvSpPr>
        <p:spPr/>
        <p:txBody>
          <a:bodyPr/>
          <a:lstStyle/>
          <a:p>
            <a:r>
              <a:rPr lang="en-GB" smtClean="0"/>
              <a:t>gam trimarchi </a:t>
            </a:r>
            <a:endParaRPr lang="en-GB"/>
          </a:p>
        </p:txBody>
      </p:sp>
      <p:sp>
        <p:nvSpPr>
          <p:cNvPr id="5" name="Segnaposto numero diapositiva 4"/>
          <p:cNvSpPr>
            <a:spLocks noGrp="1"/>
          </p:cNvSpPr>
          <p:nvPr>
            <p:ph type="sldNum" sz="quarter" idx="12"/>
          </p:nvPr>
        </p:nvSpPr>
        <p:spPr/>
        <p:txBody>
          <a:bodyPr/>
          <a:lstStyle/>
          <a:p>
            <a:fld id="{771419B9-BFC5-2B49-8DA3-07D72B2039B4}" type="slidenum">
              <a:rPr lang="en-GB" smtClean="0"/>
              <a:pPr/>
              <a:t>12</a:t>
            </a:fld>
            <a:endParaRPr lang="en-GB"/>
          </a:p>
        </p:txBody>
      </p:sp>
    </p:spTree>
    <p:extLst>
      <p:ext uri="{BB962C8B-B14F-4D97-AF65-F5344CB8AC3E}">
        <p14:creationId xmlns:p14="http://schemas.microsoft.com/office/powerpoint/2010/main" xmlns="" val="4287246525"/>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r>
              <a:rPr lang="en-GB" dirty="0" smtClean="0"/>
              <a:t>A) </a:t>
            </a:r>
            <a:r>
              <a:rPr lang="en-GB" dirty="0" err="1" smtClean="0"/>
              <a:t>depositata</a:t>
            </a:r>
            <a:r>
              <a:rPr lang="en-GB" dirty="0" smtClean="0"/>
              <a:t> la </a:t>
            </a:r>
            <a:r>
              <a:rPr lang="en-GB" dirty="0" err="1" smtClean="0"/>
              <a:t>domanda</a:t>
            </a:r>
            <a:r>
              <a:rPr lang="en-GB" dirty="0"/>
              <a:t> </a:t>
            </a:r>
            <a:r>
              <a:rPr lang="en-GB" dirty="0" err="1" smtClean="0"/>
              <a:t>occorre</a:t>
            </a:r>
            <a:r>
              <a:rPr lang="en-GB" dirty="0" smtClean="0"/>
              <a:t> </a:t>
            </a:r>
            <a:r>
              <a:rPr lang="en-GB" dirty="0" err="1" smtClean="0">
                <a:solidFill>
                  <a:srgbClr val="FF0000"/>
                </a:solidFill>
              </a:rPr>
              <a:t>pubblicare</a:t>
            </a:r>
            <a:r>
              <a:rPr lang="en-GB" dirty="0" smtClean="0">
                <a:solidFill>
                  <a:srgbClr val="FF0000"/>
                </a:solidFill>
              </a:rPr>
              <a:t> </a:t>
            </a:r>
            <a:r>
              <a:rPr lang="en-GB" dirty="0" err="1" smtClean="0">
                <a:solidFill>
                  <a:srgbClr val="FF0000"/>
                </a:solidFill>
              </a:rPr>
              <a:t>l’accordo</a:t>
            </a:r>
            <a:r>
              <a:rPr lang="en-GB" dirty="0" smtClean="0">
                <a:solidFill>
                  <a:srgbClr val="FF0000"/>
                </a:solidFill>
              </a:rPr>
              <a:t> </a:t>
            </a:r>
            <a:r>
              <a:rPr lang="en-GB" dirty="0" err="1" smtClean="0">
                <a:solidFill>
                  <a:srgbClr val="FF0000"/>
                </a:solidFill>
              </a:rPr>
              <a:t>nel</a:t>
            </a:r>
            <a:r>
              <a:rPr lang="en-GB" dirty="0" smtClean="0">
                <a:solidFill>
                  <a:srgbClr val="FF0000"/>
                </a:solidFill>
              </a:rPr>
              <a:t> R.I.</a:t>
            </a:r>
            <a:r>
              <a:rPr lang="en-GB" dirty="0" smtClean="0">
                <a:solidFill>
                  <a:schemeClr val="tx1"/>
                </a:solidFill>
              </a:rPr>
              <a:t>;</a:t>
            </a:r>
            <a:r>
              <a:rPr lang="en-GB" dirty="0" smtClean="0">
                <a:solidFill>
                  <a:srgbClr val="FF0000"/>
                </a:solidFill>
              </a:rPr>
              <a:t> </a:t>
            </a:r>
          </a:p>
          <a:p>
            <a:r>
              <a:rPr lang="en-GB" dirty="0" smtClean="0"/>
              <a:t>B) per </a:t>
            </a:r>
            <a:r>
              <a:rPr lang="en-GB" dirty="0" err="1" smtClean="0"/>
              <a:t>il</a:t>
            </a:r>
            <a:r>
              <a:rPr lang="en-GB" dirty="0" smtClean="0"/>
              <a:t> </a:t>
            </a:r>
            <a:r>
              <a:rPr lang="en-GB" dirty="0" err="1" smtClean="0"/>
              <a:t>deposito</a:t>
            </a:r>
            <a:r>
              <a:rPr lang="en-GB" dirty="0" smtClean="0"/>
              <a:t> </a:t>
            </a:r>
            <a:r>
              <a:rPr lang="en-GB" dirty="0" err="1" smtClean="0"/>
              <a:t>nel</a:t>
            </a:r>
            <a:r>
              <a:rPr lang="en-GB" dirty="0" smtClean="0"/>
              <a:t> RI </a:t>
            </a:r>
            <a:r>
              <a:rPr lang="en-GB" dirty="0" smtClean="0">
                <a:solidFill>
                  <a:srgbClr val="FF0000"/>
                </a:solidFill>
              </a:rPr>
              <a:t>non </a:t>
            </a:r>
            <a:r>
              <a:rPr lang="en-GB" dirty="0" err="1" smtClean="0">
                <a:solidFill>
                  <a:srgbClr val="FF0000"/>
                </a:solidFill>
              </a:rPr>
              <a:t>è</a:t>
            </a:r>
            <a:r>
              <a:rPr lang="en-GB" dirty="0" smtClean="0">
                <a:solidFill>
                  <a:srgbClr val="FF0000"/>
                </a:solidFill>
              </a:rPr>
              <a:t> </a:t>
            </a:r>
            <a:r>
              <a:rPr lang="en-GB" dirty="0" err="1" smtClean="0">
                <a:solidFill>
                  <a:srgbClr val="FF0000"/>
                </a:solidFill>
              </a:rPr>
              <a:t>richiesta</a:t>
            </a:r>
            <a:r>
              <a:rPr lang="en-GB" dirty="0" smtClean="0"/>
              <a:t> </a:t>
            </a:r>
            <a:r>
              <a:rPr lang="en-GB" dirty="0" err="1" smtClean="0"/>
              <a:t>l’allegazione</a:t>
            </a:r>
            <a:r>
              <a:rPr lang="en-GB" dirty="0" smtClean="0"/>
              <a:t> di </a:t>
            </a:r>
            <a:r>
              <a:rPr lang="en-GB" dirty="0" err="1" smtClean="0"/>
              <a:t>tutta</a:t>
            </a:r>
            <a:r>
              <a:rPr lang="en-GB" dirty="0" smtClean="0"/>
              <a:t> la </a:t>
            </a:r>
            <a:r>
              <a:rPr lang="en-GB" dirty="0" err="1" smtClean="0"/>
              <a:t>documentazione</a:t>
            </a:r>
            <a:r>
              <a:rPr lang="en-GB" dirty="0" smtClean="0"/>
              <a:t>;</a:t>
            </a:r>
          </a:p>
          <a:p>
            <a:pPr algn="ctr"/>
            <a:r>
              <a:rPr lang="en-GB" u="sng" dirty="0" smtClean="0">
                <a:solidFill>
                  <a:srgbClr val="FF0000"/>
                </a:solidFill>
              </a:rPr>
              <a:t>E F F E T T I </a:t>
            </a:r>
          </a:p>
          <a:p>
            <a:pPr algn="just"/>
            <a:r>
              <a:rPr lang="en-GB" dirty="0" smtClean="0">
                <a:solidFill>
                  <a:schemeClr val="tx1"/>
                </a:solidFill>
              </a:rPr>
              <a:t>* </a:t>
            </a:r>
            <a:r>
              <a:rPr lang="en-GB" dirty="0" err="1" smtClean="0">
                <a:solidFill>
                  <a:schemeClr val="tx1"/>
                </a:solidFill>
              </a:rPr>
              <a:t>divieto</a:t>
            </a:r>
            <a:r>
              <a:rPr lang="en-GB" dirty="0" smtClean="0">
                <a:solidFill>
                  <a:schemeClr val="tx1"/>
                </a:solidFill>
              </a:rPr>
              <a:t> di </a:t>
            </a:r>
            <a:r>
              <a:rPr lang="en-GB" dirty="0" err="1" smtClean="0">
                <a:solidFill>
                  <a:schemeClr val="tx1"/>
                </a:solidFill>
              </a:rPr>
              <a:t>inizio</a:t>
            </a:r>
            <a:r>
              <a:rPr lang="en-GB" dirty="0" smtClean="0">
                <a:solidFill>
                  <a:schemeClr val="tx1"/>
                </a:solidFill>
              </a:rPr>
              <a:t> o </a:t>
            </a:r>
            <a:r>
              <a:rPr lang="en-GB" dirty="0" err="1" smtClean="0">
                <a:solidFill>
                  <a:schemeClr val="tx1"/>
                </a:solidFill>
              </a:rPr>
              <a:t>prosecuzione</a:t>
            </a:r>
            <a:r>
              <a:rPr lang="en-GB" dirty="0" smtClean="0">
                <a:solidFill>
                  <a:schemeClr val="tx1"/>
                </a:solidFill>
              </a:rPr>
              <a:t> di </a:t>
            </a:r>
            <a:r>
              <a:rPr lang="en-GB" dirty="0" err="1" smtClean="0">
                <a:solidFill>
                  <a:schemeClr val="tx1"/>
                </a:solidFill>
              </a:rPr>
              <a:t>azioni</a:t>
            </a:r>
            <a:r>
              <a:rPr lang="en-GB" dirty="0" smtClean="0">
                <a:solidFill>
                  <a:schemeClr val="tx1"/>
                </a:solidFill>
              </a:rPr>
              <a:t> </a:t>
            </a:r>
            <a:r>
              <a:rPr lang="en-GB" dirty="0" err="1" smtClean="0">
                <a:solidFill>
                  <a:schemeClr val="tx1"/>
                </a:solidFill>
              </a:rPr>
              <a:t>cautelari</a:t>
            </a:r>
            <a:r>
              <a:rPr lang="en-GB" dirty="0" smtClean="0">
                <a:solidFill>
                  <a:schemeClr val="tx1"/>
                </a:solidFill>
              </a:rPr>
              <a:t> o </a:t>
            </a:r>
            <a:r>
              <a:rPr lang="en-GB" dirty="0" err="1" smtClean="0">
                <a:solidFill>
                  <a:schemeClr val="tx1"/>
                </a:solidFill>
              </a:rPr>
              <a:t>esecutive</a:t>
            </a:r>
            <a:r>
              <a:rPr lang="en-GB" dirty="0" smtClean="0">
                <a:solidFill>
                  <a:schemeClr val="tx1"/>
                </a:solidFill>
              </a:rPr>
              <a:t> o di </a:t>
            </a:r>
            <a:r>
              <a:rPr lang="en-GB" dirty="0" err="1" smtClean="0">
                <a:solidFill>
                  <a:schemeClr val="tx1"/>
                </a:solidFill>
              </a:rPr>
              <a:t>acquisizione</a:t>
            </a:r>
            <a:r>
              <a:rPr lang="en-GB" dirty="0" smtClean="0">
                <a:solidFill>
                  <a:schemeClr val="tx1"/>
                </a:solidFill>
              </a:rPr>
              <a:t> di </a:t>
            </a:r>
            <a:r>
              <a:rPr lang="en-GB" dirty="0" err="1" smtClean="0">
                <a:solidFill>
                  <a:schemeClr val="tx1"/>
                </a:solidFill>
              </a:rPr>
              <a:t>titoli</a:t>
            </a:r>
            <a:r>
              <a:rPr lang="en-GB" dirty="0" smtClean="0">
                <a:solidFill>
                  <a:schemeClr val="tx1"/>
                </a:solidFill>
              </a:rPr>
              <a:t> di </a:t>
            </a:r>
            <a:r>
              <a:rPr lang="en-GB" dirty="0" err="1" smtClean="0">
                <a:solidFill>
                  <a:schemeClr val="tx1"/>
                </a:solidFill>
              </a:rPr>
              <a:t>prelazione</a:t>
            </a:r>
            <a:r>
              <a:rPr lang="en-GB" dirty="0" smtClean="0">
                <a:solidFill>
                  <a:schemeClr val="tx1"/>
                </a:solidFill>
              </a:rPr>
              <a:t>  ( 60 </a:t>
            </a:r>
            <a:r>
              <a:rPr lang="en-GB" dirty="0" err="1" smtClean="0">
                <a:solidFill>
                  <a:schemeClr val="tx1"/>
                </a:solidFill>
              </a:rPr>
              <a:t>gg</a:t>
            </a:r>
            <a:r>
              <a:rPr lang="en-GB" dirty="0" smtClean="0">
                <a:solidFill>
                  <a:schemeClr val="tx1"/>
                </a:solidFill>
              </a:rPr>
              <a:t>) </a:t>
            </a:r>
          </a:p>
          <a:p>
            <a:pPr algn="just"/>
            <a:r>
              <a:rPr lang="en-GB" dirty="0" smtClean="0">
                <a:solidFill>
                  <a:schemeClr val="tx1"/>
                </a:solidFill>
              </a:rPr>
              <a:t>* </a:t>
            </a:r>
            <a:r>
              <a:rPr lang="en-GB" dirty="0" err="1" smtClean="0">
                <a:solidFill>
                  <a:schemeClr val="tx1"/>
                </a:solidFill>
              </a:rPr>
              <a:t>facoltà</a:t>
            </a:r>
            <a:r>
              <a:rPr lang="en-GB" dirty="0" smtClean="0">
                <a:solidFill>
                  <a:schemeClr val="tx1"/>
                </a:solidFill>
              </a:rPr>
              <a:t> di </a:t>
            </a:r>
            <a:r>
              <a:rPr lang="en-GB" dirty="0" err="1" smtClean="0">
                <a:solidFill>
                  <a:schemeClr val="tx1"/>
                </a:solidFill>
              </a:rPr>
              <a:t>promuovere</a:t>
            </a:r>
            <a:r>
              <a:rPr lang="en-GB" dirty="0" smtClean="0">
                <a:solidFill>
                  <a:schemeClr val="tx1"/>
                </a:solidFill>
              </a:rPr>
              <a:t> </a:t>
            </a:r>
            <a:r>
              <a:rPr lang="en-GB" dirty="0" err="1" smtClean="0">
                <a:solidFill>
                  <a:schemeClr val="tx1"/>
                </a:solidFill>
              </a:rPr>
              <a:t>opposizione</a:t>
            </a:r>
            <a:r>
              <a:rPr lang="en-GB" dirty="0" smtClean="0">
                <a:solidFill>
                  <a:schemeClr val="tx1"/>
                </a:solidFill>
              </a:rPr>
              <a:t> ( 30 </a:t>
            </a:r>
            <a:r>
              <a:rPr lang="en-GB" dirty="0" err="1" smtClean="0">
                <a:solidFill>
                  <a:schemeClr val="tx1"/>
                </a:solidFill>
              </a:rPr>
              <a:t>gg</a:t>
            </a:r>
            <a:r>
              <a:rPr lang="en-GB" dirty="0" smtClean="0">
                <a:solidFill>
                  <a:schemeClr val="tx1"/>
                </a:solidFill>
              </a:rPr>
              <a:t> ) </a:t>
            </a:r>
          </a:p>
          <a:p>
            <a:r>
              <a:rPr lang="en-GB" dirty="0" smtClean="0"/>
              <a:t> </a:t>
            </a:r>
            <a:endParaRPr lang="en-GB" dirty="0"/>
          </a:p>
        </p:txBody>
      </p:sp>
      <p:sp>
        <p:nvSpPr>
          <p:cNvPr id="3" name="Titolo 2"/>
          <p:cNvSpPr>
            <a:spLocks noGrp="1"/>
          </p:cNvSpPr>
          <p:nvPr>
            <p:ph type="title"/>
          </p:nvPr>
        </p:nvSpPr>
        <p:spPr/>
        <p:txBody>
          <a:bodyPr>
            <a:normAutofit fontScale="90000"/>
          </a:bodyPr>
          <a:lstStyle/>
          <a:p>
            <a:r>
              <a:rPr lang="en-GB" dirty="0" err="1" smtClean="0">
                <a:solidFill>
                  <a:srgbClr val="FFFF00"/>
                </a:solidFill>
              </a:rPr>
              <a:t>Deposito</a:t>
            </a:r>
            <a:r>
              <a:rPr lang="en-GB" dirty="0">
                <a:solidFill>
                  <a:srgbClr val="FFFF00"/>
                </a:solidFill>
              </a:rPr>
              <a:t> </a:t>
            </a:r>
            <a:r>
              <a:rPr lang="en-GB" dirty="0" err="1" smtClean="0">
                <a:solidFill>
                  <a:srgbClr val="FFFF00"/>
                </a:solidFill>
              </a:rPr>
              <a:t>della</a:t>
            </a:r>
            <a:r>
              <a:rPr lang="en-GB" dirty="0" smtClean="0">
                <a:solidFill>
                  <a:srgbClr val="FFFF00"/>
                </a:solidFill>
              </a:rPr>
              <a:t> </a:t>
            </a:r>
            <a:r>
              <a:rPr lang="en-GB" dirty="0" err="1" smtClean="0">
                <a:solidFill>
                  <a:srgbClr val="FFFF00"/>
                </a:solidFill>
              </a:rPr>
              <a:t>domanda</a:t>
            </a:r>
            <a:r>
              <a:rPr lang="en-GB" dirty="0" smtClean="0">
                <a:solidFill>
                  <a:srgbClr val="FFFF00"/>
                </a:solidFill>
              </a:rPr>
              <a:t> e </a:t>
            </a:r>
            <a:r>
              <a:rPr lang="en-GB" dirty="0" err="1" smtClean="0">
                <a:solidFill>
                  <a:srgbClr val="FFFF00"/>
                </a:solidFill>
              </a:rPr>
              <a:t>procedimento</a:t>
            </a:r>
            <a:r>
              <a:rPr lang="en-GB" dirty="0" smtClean="0">
                <a:solidFill>
                  <a:srgbClr val="FFFF00"/>
                </a:solidFill>
              </a:rPr>
              <a:t> </a:t>
            </a:r>
            <a:endParaRPr lang="en-GB" dirty="0">
              <a:solidFill>
                <a:srgbClr val="FFFF00"/>
              </a:solidFill>
            </a:endParaRPr>
          </a:p>
        </p:txBody>
      </p:sp>
      <p:sp>
        <p:nvSpPr>
          <p:cNvPr id="4" name="Segnaposto piè di pagina 3"/>
          <p:cNvSpPr>
            <a:spLocks noGrp="1"/>
          </p:cNvSpPr>
          <p:nvPr>
            <p:ph type="ftr" sz="quarter" idx="11"/>
          </p:nvPr>
        </p:nvSpPr>
        <p:spPr/>
        <p:txBody>
          <a:bodyPr/>
          <a:lstStyle/>
          <a:p>
            <a:r>
              <a:rPr lang="en-GB" smtClean="0"/>
              <a:t>gam trimarchi </a:t>
            </a:r>
            <a:endParaRPr lang="en-GB"/>
          </a:p>
        </p:txBody>
      </p:sp>
      <p:sp>
        <p:nvSpPr>
          <p:cNvPr id="5" name="Segnaposto numero diapositiva 4"/>
          <p:cNvSpPr>
            <a:spLocks noGrp="1"/>
          </p:cNvSpPr>
          <p:nvPr>
            <p:ph type="sldNum" sz="quarter" idx="12"/>
          </p:nvPr>
        </p:nvSpPr>
        <p:spPr/>
        <p:txBody>
          <a:bodyPr/>
          <a:lstStyle/>
          <a:p>
            <a:fld id="{771419B9-BFC5-2B49-8DA3-07D72B2039B4}" type="slidenum">
              <a:rPr lang="en-GB" smtClean="0"/>
              <a:pPr/>
              <a:t>13</a:t>
            </a:fld>
            <a:endParaRPr lang="en-GB"/>
          </a:p>
        </p:txBody>
      </p:sp>
    </p:spTree>
    <p:extLst>
      <p:ext uri="{BB962C8B-B14F-4D97-AF65-F5344CB8AC3E}">
        <p14:creationId xmlns:p14="http://schemas.microsoft.com/office/powerpoint/2010/main" xmlns="" val="3873407818"/>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0000" lnSpcReduction="20000"/>
          </a:bodyPr>
          <a:lstStyle/>
          <a:p>
            <a:pPr algn="just"/>
            <a:r>
              <a:rPr lang="it-IT" dirty="0" smtClean="0"/>
              <a:t>Nel corso delle trattative ma prima della stipula dell’accordo (formalizzazione del) è possibile chiedere al Tribunale la sospensione delle azioni cautelari ed esecutive, con una dichiarazione “autocertificata” dell’imprenditore attestante la pendenza di trattative e </a:t>
            </a:r>
            <a:r>
              <a:rPr lang="it-IT" dirty="0" err="1" smtClean="0"/>
              <a:t>corrredata</a:t>
            </a:r>
            <a:r>
              <a:rPr lang="it-IT" dirty="0" smtClean="0"/>
              <a:t> dalla dichiarazione di un professionista attestante l’idoneità della “proposta” in uno ai seguenti  documenti </a:t>
            </a:r>
          </a:p>
          <a:p>
            <a:pPr algn="just" fontAlgn="t"/>
            <a:endParaRPr lang="it-IT" dirty="0" smtClean="0"/>
          </a:p>
          <a:p>
            <a:pPr algn="just" fontAlgn="t"/>
            <a:r>
              <a:rPr lang="it-IT" dirty="0" smtClean="0"/>
              <a:t>1)Ricorso sottoscritto al Tribunale competente per sede </a:t>
            </a:r>
          </a:p>
          <a:p>
            <a:pPr algn="just" fontAlgn="t"/>
            <a:r>
              <a:rPr lang="it-IT" dirty="0" smtClean="0"/>
              <a:t>2) Situazione patrimoniale aggiornata </a:t>
            </a:r>
          </a:p>
          <a:p>
            <a:pPr algn="just" fontAlgn="t"/>
            <a:r>
              <a:rPr lang="it-IT" dirty="0" smtClean="0"/>
              <a:t>3) Stato analitico delle attività ed elenco nominativo dei creditori </a:t>
            </a:r>
          </a:p>
          <a:p>
            <a:pPr algn="just" fontAlgn="t"/>
            <a:r>
              <a:rPr lang="it-IT" dirty="0" smtClean="0"/>
              <a:t>4) Elenco titolari diritti personali e reali sui beni  dell’imprenditore </a:t>
            </a:r>
          </a:p>
          <a:p>
            <a:pPr algn="just" fontAlgn="t"/>
            <a:r>
              <a:rPr lang="it-IT" dirty="0" smtClean="0"/>
              <a:t>- pubblicazione dell’istanza nel RI </a:t>
            </a:r>
          </a:p>
          <a:p>
            <a:pPr algn="just" fontAlgn="t"/>
            <a:r>
              <a:rPr lang="it-IT" dirty="0" smtClean="0"/>
              <a:t>- fissazione dell’udienza e fissazione con decreto del provvedimento relativo </a:t>
            </a:r>
          </a:p>
          <a:p>
            <a:endParaRPr lang="en-GB" dirty="0" smtClean="0"/>
          </a:p>
        </p:txBody>
      </p:sp>
      <p:sp>
        <p:nvSpPr>
          <p:cNvPr id="3" name="Titolo 2"/>
          <p:cNvSpPr>
            <a:spLocks noGrp="1"/>
          </p:cNvSpPr>
          <p:nvPr>
            <p:ph type="title"/>
          </p:nvPr>
        </p:nvSpPr>
        <p:spPr>
          <a:xfrm>
            <a:off x="457200" y="338328"/>
            <a:ext cx="8229600" cy="931613"/>
          </a:xfrm>
        </p:spPr>
        <p:txBody>
          <a:bodyPr>
            <a:normAutofit fontScale="90000"/>
          </a:bodyPr>
          <a:lstStyle/>
          <a:p>
            <a:r>
              <a:rPr lang="it-IT" dirty="0" smtClean="0">
                <a:solidFill>
                  <a:srgbClr val="FFFF00"/>
                </a:solidFill>
              </a:rPr>
              <a:t>L’istanza per la sospensione pendenti trattative ex art. 182 bis </a:t>
            </a:r>
            <a:endParaRPr lang="it-IT" dirty="0">
              <a:solidFill>
                <a:srgbClr val="FFFF00"/>
              </a:solidFill>
            </a:endParaRPr>
          </a:p>
        </p:txBody>
      </p:sp>
      <p:sp>
        <p:nvSpPr>
          <p:cNvPr id="4" name="Segnaposto piè di pagina 3"/>
          <p:cNvSpPr>
            <a:spLocks noGrp="1"/>
          </p:cNvSpPr>
          <p:nvPr>
            <p:ph type="ftr" sz="quarter" idx="11"/>
          </p:nvPr>
        </p:nvSpPr>
        <p:spPr/>
        <p:txBody>
          <a:bodyPr/>
          <a:lstStyle/>
          <a:p>
            <a:r>
              <a:rPr lang="en-GB" smtClean="0"/>
              <a:t>gam trimarchi </a:t>
            </a:r>
            <a:endParaRPr lang="en-GB"/>
          </a:p>
        </p:txBody>
      </p:sp>
      <p:sp>
        <p:nvSpPr>
          <p:cNvPr id="5" name="Segnaposto numero diapositiva 4"/>
          <p:cNvSpPr>
            <a:spLocks noGrp="1"/>
          </p:cNvSpPr>
          <p:nvPr>
            <p:ph type="sldNum" sz="quarter" idx="12"/>
          </p:nvPr>
        </p:nvSpPr>
        <p:spPr/>
        <p:txBody>
          <a:bodyPr/>
          <a:lstStyle/>
          <a:p>
            <a:fld id="{771419B9-BFC5-2B49-8DA3-07D72B2039B4}" type="slidenum">
              <a:rPr lang="en-GB" smtClean="0"/>
              <a:pPr/>
              <a:t>14</a:t>
            </a:fld>
            <a:endParaRPr lang="en-GB"/>
          </a:p>
        </p:txBody>
      </p:sp>
    </p:spTree>
    <p:extLst>
      <p:ext uri="{BB962C8B-B14F-4D97-AF65-F5344CB8AC3E}">
        <p14:creationId xmlns:p14="http://schemas.microsoft.com/office/powerpoint/2010/main" xmlns="" val="3780854862"/>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lgn="just"/>
            <a:r>
              <a:rPr lang="it-IT" dirty="0" smtClean="0"/>
              <a:t>Unicità dell’operazione economica (collegamento degli accordi e l’unicità in funzione dell’omologazione) ;</a:t>
            </a:r>
          </a:p>
          <a:p>
            <a:pPr algn="just"/>
            <a:r>
              <a:rPr lang="it-IT" dirty="0" smtClean="0"/>
              <a:t>Irrilevanza formale dell’unicità o della pluralità degli accordi con il 60% dei creditori ;</a:t>
            </a:r>
          </a:p>
          <a:p>
            <a:pPr algn="just"/>
            <a:r>
              <a:rPr lang="it-IT" dirty="0" smtClean="0"/>
              <a:t>La rilevanza formale dell’ ”accordo”, “o dei singoli accordi “ che necessita(no) di autentica notarile ai fini dell’iscrizione nel registro delle imprese (giurisprudenza  prevalente)</a:t>
            </a:r>
          </a:p>
          <a:p>
            <a:endParaRPr lang="en-GB" dirty="0"/>
          </a:p>
        </p:txBody>
      </p:sp>
      <p:sp>
        <p:nvSpPr>
          <p:cNvPr id="3" name="Titolo 2"/>
          <p:cNvSpPr>
            <a:spLocks noGrp="1"/>
          </p:cNvSpPr>
          <p:nvPr>
            <p:ph type="title"/>
          </p:nvPr>
        </p:nvSpPr>
        <p:spPr/>
        <p:txBody>
          <a:bodyPr/>
          <a:lstStyle/>
          <a:p>
            <a:r>
              <a:rPr lang="it-IT" dirty="0" smtClean="0">
                <a:solidFill>
                  <a:srgbClr val="FFFF00"/>
                </a:solidFill>
              </a:rPr>
              <a:t>La stipula dell’”accordo”</a:t>
            </a:r>
            <a:r>
              <a:rPr lang="it-IT" dirty="0" smtClean="0"/>
              <a:t> </a:t>
            </a:r>
            <a:endParaRPr lang="it-IT" dirty="0"/>
          </a:p>
        </p:txBody>
      </p:sp>
      <p:sp>
        <p:nvSpPr>
          <p:cNvPr id="4" name="Segnaposto piè di pagina 3"/>
          <p:cNvSpPr>
            <a:spLocks noGrp="1"/>
          </p:cNvSpPr>
          <p:nvPr>
            <p:ph type="ftr" sz="quarter" idx="11"/>
          </p:nvPr>
        </p:nvSpPr>
        <p:spPr/>
        <p:txBody>
          <a:bodyPr/>
          <a:lstStyle/>
          <a:p>
            <a:r>
              <a:rPr lang="en-GB" smtClean="0"/>
              <a:t>gam trimarchi </a:t>
            </a:r>
            <a:endParaRPr lang="en-GB"/>
          </a:p>
        </p:txBody>
      </p:sp>
      <p:sp>
        <p:nvSpPr>
          <p:cNvPr id="5" name="Segnaposto numero diapositiva 4"/>
          <p:cNvSpPr>
            <a:spLocks noGrp="1"/>
          </p:cNvSpPr>
          <p:nvPr>
            <p:ph type="sldNum" sz="quarter" idx="12"/>
          </p:nvPr>
        </p:nvSpPr>
        <p:spPr/>
        <p:txBody>
          <a:bodyPr/>
          <a:lstStyle/>
          <a:p>
            <a:fld id="{771419B9-BFC5-2B49-8DA3-07D72B2039B4}" type="slidenum">
              <a:rPr lang="en-GB" smtClean="0"/>
              <a:pPr/>
              <a:t>15</a:t>
            </a:fld>
            <a:endParaRPr lang="en-GB"/>
          </a:p>
        </p:txBody>
      </p:sp>
    </p:spTree>
    <p:extLst>
      <p:ext uri="{BB962C8B-B14F-4D97-AF65-F5344CB8AC3E}">
        <p14:creationId xmlns:p14="http://schemas.microsoft.com/office/powerpoint/2010/main" xmlns="" val="1527735074"/>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85000" lnSpcReduction="20000"/>
          </a:bodyPr>
          <a:lstStyle/>
          <a:p>
            <a:pPr algn="just"/>
            <a:r>
              <a:rPr lang="en-GB" dirty="0" err="1" smtClean="0"/>
              <a:t>L’imprenditore</a:t>
            </a:r>
            <a:r>
              <a:rPr lang="en-GB" dirty="0" smtClean="0"/>
              <a:t> </a:t>
            </a:r>
            <a:r>
              <a:rPr lang="en-GB" dirty="0" err="1" smtClean="0"/>
              <a:t>può</a:t>
            </a:r>
            <a:r>
              <a:rPr lang="en-GB" dirty="0" smtClean="0"/>
              <a:t> </a:t>
            </a:r>
            <a:r>
              <a:rPr lang="en-GB" dirty="0" err="1" smtClean="0"/>
              <a:t>concordare</a:t>
            </a:r>
            <a:r>
              <a:rPr lang="en-GB" dirty="0" smtClean="0"/>
              <a:t> con </a:t>
            </a:r>
            <a:r>
              <a:rPr lang="en-GB" dirty="0" err="1" smtClean="0"/>
              <a:t>il</a:t>
            </a:r>
            <a:r>
              <a:rPr lang="en-GB" dirty="0" smtClean="0"/>
              <a:t> “60%” </a:t>
            </a:r>
            <a:r>
              <a:rPr lang="en-GB" dirty="0" err="1" smtClean="0"/>
              <a:t>dei</a:t>
            </a:r>
            <a:r>
              <a:rPr lang="en-GB" dirty="0" smtClean="0"/>
              <a:t> </a:t>
            </a:r>
            <a:r>
              <a:rPr lang="en-GB" dirty="0" err="1" smtClean="0"/>
              <a:t>creditori</a:t>
            </a:r>
            <a:r>
              <a:rPr lang="en-GB" dirty="0" smtClean="0"/>
              <a:t> </a:t>
            </a:r>
            <a:r>
              <a:rPr lang="en-GB" dirty="0" err="1" smtClean="0"/>
              <a:t>accordi</a:t>
            </a:r>
            <a:r>
              <a:rPr lang="en-GB" dirty="0" smtClean="0"/>
              <a:t> del </a:t>
            </a:r>
            <a:r>
              <a:rPr lang="en-GB" dirty="0" err="1" smtClean="0"/>
              <a:t>più</a:t>
            </a:r>
            <a:r>
              <a:rPr lang="en-GB" dirty="0" smtClean="0"/>
              <a:t> </a:t>
            </a:r>
            <a:r>
              <a:rPr lang="en-GB" dirty="0" err="1" smtClean="0"/>
              <a:t>ampio</a:t>
            </a:r>
            <a:r>
              <a:rPr lang="en-GB" dirty="0" smtClean="0"/>
              <a:t> </a:t>
            </a:r>
            <a:r>
              <a:rPr lang="en-GB" dirty="0" err="1" smtClean="0"/>
              <a:t>contenuto</a:t>
            </a:r>
            <a:r>
              <a:rPr lang="en-GB" dirty="0" smtClean="0"/>
              <a:t> </a:t>
            </a:r>
            <a:r>
              <a:rPr lang="en-GB" dirty="0" err="1" smtClean="0"/>
              <a:t>sostanziale</a:t>
            </a:r>
            <a:r>
              <a:rPr lang="en-GB" dirty="0" smtClean="0"/>
              <a:t> :</a:t>
            </a:r>
          </a:p>
          <a:p>
            <a:pPr algn="just"/>
            <a:r>
              <a:rPr lang="en-GB" dirty="0" err="1" smtClean="0"/>
              <a:t>Dilazioni</a:t>
            </a:r>
            <a:r>
              <a:rPr lang="en-GB" dirty="0" smtClean="0"/>
              <a:t> di </a:t>
            </a:r>
            <a:r>
              <a:rPr lang="en-GB" dirty="0" err="1" smtClean="0"/>
              <a:t>pagamento</a:t>
            </a:r>
            <a:r>
              <a:rPr lang="en-GB" dirty="0" smtClean="0"/>
              <a:t> con </a:t>
            </a:r>
            <a:r>
              <a:rPr lang="en-GB" dirty="0" err="1" smtClean="0"/>
              <a:t>accordi</a:t>
            </a:r>
            <a:r>
              <a:rPr lang="en-GB" dirty="0" smtClean="0"/>
              <a:t> </a:t>
            </a:r>
            <a:r>
              <a:rPr lang="en-GB" dirty="0" err="1" smtClean="0"/>
              <a:t>sulla</a:t>
            </a:r>
            <a:r>
              <a:rPr lang="en-GB" dirty="0" smtClean="0"/>
              <a:t> </a:t>
            </a:r>
            <a:r>
              <a:rPr lang="en-GB" dirty="0" err="1" smtClean="0"/>
              <a:t>corresponsione</a:t>
            </a:r>
            <a:r>
              <a:rPr lang="en-GB" dirty="0" smtClean="0"/>
              <a:t> di </a:t>
            </a:r>
            <a:r>
              <a:rPr lang="en-GB" dirty="0" err="1" smtClean="0"/>
              <a:t>interessi</a:t>
            </a:r>
            <a:r>
              <a:rPr lang="en-GB" dirty="0" smtClean="0"/>
              <a:t>;</a:t>
            </a:r>
          </a:p>
          <a:p>
            <a:pPr algn="just"/>
            <a:r>
              <a:rPr lang="en-GB" dirty="0" err="1" smtClean="0"/>
              <a:t>Cessione</a:t>
            </a:r>
            <a:r>
              <a:rPr lang="en-GB" dirty="0" smtClean="0"/>
              <a:t> </a:t>
            </a:r>
            <a:r>
              <a:rPr lang="en-GB" dirty="0" err="1" smtClean="0"/>
              <a:t>dei</a:t>
            </a:r>
            <a:r>
              <a:rPr lang="en-GB" dirty="0" smtClean="0"/>
              <a:t> </a:t>
            </a:r>
            <a:r>
              <a:rPr lang="en-GB" dirty="0" err="1" smtClean="0"/>
              <a:t>beni</a:t>
            </a:r>
            <a:r>
              <a:rPr lang="en-GB" dirty="0" smtClean="0"/>
              <a:t> </a:t>
            </a:r>
            <a:r>
              <a:rPr lang="en-GB" dirty="0" err="1" smtClean="0"/>
              <a:t>ai</a:t>
            </a:r>
            <a:r>
              <a:rPr lang="en-GB" dirty="0" smtClean="0"/>
              <a:t> </a:t>
            </a:r>
            <a:r>
              <a:rPr lang="en-GB" dirty="0" err="1" smtClean="0"/>
              <a:t>creditori</a:t>
            </a:r>
            <a:r>
              <a:rPr lang="en-GB" dirty="0" smtClean="0"/>
              <a:t>;</a:t>
            </a:r>
          </a:p>
          <a:p>
            <a:pPr algn="just"/>
            <a:r>
              <a:rPr lang="en-GB" dirty="0" err="1" smtClean="0"/>
              <a:t>Rinunzie</a:t>
            </a:r>
            <a:r>
              <a:rPr lang="en-GB" dirty="0" smtClean="0"/>
              <a:t> o </a:t>
            </a:r>
            <a:r>
              <a:rPr lang="en-GB" dirty="0" err="1" smtClean="0"/>
              <a:t>remissioni</a:t>
            </a:r>
            <a:r>
              <a:rPr lang="en-GB" dirty="0" smtClean="0"/>
              <a:t> a </a:t>
            </a:r>
            <a:r>
              <a:rPr lang="en-GB" dirty="0" err="1" smtClean="0"/>
              <a:t>favore</a:t>
            </a:r>
            <a:r>
              <a:rPr lang="en-GB" dirty="0" smtClean="0"/>
              <a:t> del </a:t>
            </a:r>
            <a:r>
              <a:rPr lang="en-GB" dirty="0" err="1" smtClean="0"/>
              <a:t>debitore</a:t>
            </a:r>
            <a:r>
              <a:rPr lang="en-GB" dirty="0" smtClean="0"/>
              <a:t> ;</a:t>
            </a:r>
          </a:p>
          <a:p>
            <a:pPr algn="just"/>
            <a:r>
              <a:rPr lang="en-GB" dirty="0" err="1" smtClean="0"/>
              <a:t>Concessione</a:t>
            </a:r>
            <a:r>
              <a:rPr lang="en-GB" dirty="0" smtClean="0"/>
              <a:t> di </a:t>
            </a:r>
            <a:r>
              <a:rPr lang="en-GB" dirty="0" err="1" smtClean="0"/>
              <a:t>nuove</a:t>
            </a:r>
            <a:r>
              <a:rPr lang="en-GB" dirty="0" smtClean="0"/>
              <a:t> </a:t>
            </a:r>
            <a:r>
              <a:rPr lang="en-GB" dirty="0" err="1" smtClean="0"/>
              <a:t>garanzie</a:t>
            </a:r>
            <a:r>
              <a:rPr lang="en-GB" dirty="0" smtClean="0"/>
              <a:t> ad </a:t>
            </a:r>
            <a:r>
              <a:rPr lang="en-GB" dirty="0" err="1" smtClean="0"/>
              <a:t>alcuni</a:t>
            </a:r>
            <a:r>
              <a:rPr lang="en-GB" dirty="0" smtClean="0"/>
              <a:t> o </a:t>
            </a:r>
            <a:r>
              <a:rPr lang="en-GB" dirty="0" err="1" smtClean="0"/>
              <a:t>tutti</a:t>
            </a:r>
            <a:r>
              <a:rPr lang="en-GB" dirty="0" smtClean="0"/>
              <a:t> I </a:t>
            </a:r>
            <a:r>
              <a:rPr lang="en-GB" dirty="0" err="1" smtClean="0"/>
              <a:t>creditori</a:t>
            </a:r>
            <a:r>
              <a:rPr lang="en-GB" dirty="0" smtClean="0"/>
              <a:t> ;</a:t>
            </a:r>
          </a:p>
          <a:p>
            <a:pPr algn="just"/>
            <a:r>
              <a:rPr lang="en-GB" dirty="0" err="1" smtClean="0"/>
              <a:t>Pagamenti</a:t>
            </a:r>
            <a:r>
              <a:rPr lang="en-GB" dirty="0" smtClean="0"/>
              <a:t> </a:t>
            </a:r>
            <a:r>
              <a:rPr lang="en-GB" dirty="0" err="1" smtClean="0"/>
              <a:t>parziali</a:t>
            </a:r>
            <a:r>
              <a:rPr lang="en-GB" dirty="0" smtClean="0"/>
              <a:t> e\o </a:t>
            </a:r>
            <a:r>
              <a:rPr lang="en-GB" dirty="0" err="1" smtClean="0"/>
              <a:t>adempimenti</a:t>
            </a:r>
            <a:r>
              <a:rPr lang="en-GB" dirty="0" smtClean="0"/>
              <a:t> di </a:t>
            </a:r>
            <a:r>
              <a:rPr lang="en-GB" dirty="0" err="1" smtClean="0"/>
              <a:t>terzi</a:t>
            </a:r>
            <a:r>
              <a:rPr lang="en-GB" dirty="0" smtClean="0"/>
              <a:t> ;</a:t>
            </a:r>
          </a:p>
          <a:p>
            <a:pPr algn="just"/>
            <a:r>
              <a:rPr lang="en-GB" dirty="0" err="1" smtClean="0"/>
              <a:t>Irrilevanza</a:t>
            </a:r>
            <a:r>
              <a:rPr lang="en-GB" dirty="0" smtClean="0"/>
              <a:t> del principio </a:t>
            </a:r>
            <a:r>
              <a:rPr lang="en-GB" dirty="0" err="1" smtClean="0"/>
              <a:t>della</a:t>
            </a:r>
            <a:r>
              <a:rPr lang="en-GB" dirty="0" smtClean="0"/>
              <a:t> par </a:t>
            </a:r>
            <a:r>
              <a:rPr lang="en-GB" dirty="0" err="1" smtClean="0"/>
              <a:t>condicio</a:t>
            </a:r>
            <a:r>
              <a:rPr lang="en-GB" dirty="0" smtClean="0"/>
              <a:t> </a:t>
            </a:r>
          </a:p>
          <a:p>
            <a:pPr algn="just"/>
            <a:r>
              <a:rPr lang="en-GB" dirty="0" err="1" smtClean="0">
                <a:solidFill>
                  <a:srgbClr val="FF0000"/>
                </a:solidFill>
              </a:rPr>
              <a:t>L’intera</a:t>
            </a:r>
            <a:r>
              <a:rPr lang="en-GB" dirty="0" smtClean="0">
                <a:solidFill>
                  <a:srgbClr val="FF0000"/>
                </a:solidFill>
              </a:rPr>
              <a:t> </a:t>
            </a:r>
            <a:r>
              <a:rPr lang="en-GB" dirty="0" err="1" smtClean="0">
                <a:solidFill>
                  <a:srgbClr val="FF0000"/>
                </a:solidFill>
              </a:rPr>
              <a:t>operazione</a:t>
            </a:r>
            <a:r>
              <a:rPr lang="en-GB" dirty="0" smtClean="0">
                <a:solidFill>
                  <a:srgbClr val="FF0000"/>
                </a:solidFill>
              </a:rPr>
              <a:t> e </a:t>
            </a:r>
            <a:r>
              <a:rPr lang="en-GB" dirty="0" err="1" smtClean="0">
                <a:solidFill>
                  <a:srgbClr val="FF0000"/>
                </a:solidFill>
              </a:rPr>
              <a:t>quindi</a:t>
            </a:r>
            <a:r>
              <a:rPr lang="en-GB" dirty="0" smtClean="0">
                <a:solidFill>
                  <a:srgbClr val="FF0000"/>
                </a:solidFill>
              </a:rPr>
              <a:t> I </a:t>
            </a:r>
            <a:r>
              <a:rPr lang="en-GB" dirty="0" err="1" smtClean="0">
                <a:solidFill>
                  <a:srgbClr val="FF0000"/>
                </a:solidFill>
              </a:rPr>
              <a:t>singoli</a:t>
            </a:r>
            <a:r>
              <a:rPr lang="en-GB" dirty="0" smtClean="0">
                <a:solidFill>
                  <a:srgbClr val="FF0000"/>
                </a:solidFill>
              </a:rPr>
              <a:t> </a:t>
            </a:r>
            <a:r>
              <a:rPr lang="en-GB" dirty="0" err="1" smtClean="0">
                <a:solidFill>
                  <a:srgbClr val="FF0000"/>
                </a:solidFill>
              </a:rPr>
              <a:t>atti</a:t>
            </a:r>
            <a:r>
              <a:rPr lang="en-GB" dirty="0" smtClean="0">
                <a:solidFill>
                  <a:srgbClr val="FF0000"/>
                </a:solidFill>
              </a:rPr>
              <a:t> </a:t>
            </a:r>
            <a:r>
              <a:rPr lang="en-GB" dirty="0" err="1" smtClean="0">
                <a:solidFill>
                  <a:srgbClr val="FF0000"/>
                </a:solidFill>
              </a:rPr>
              <a:t>sono</a:t>
            </a:r>
            <a:r>
              <a:rPr lang="en-GB" dirty="0" smtClean="0">
                <a:solidFill>
                  <a:srgbClr val="FF0000"/>
                </a:solidFill>
              </a:rPr>
              <a:t> </a:t>
            </a:r>
            <a:r>
              <a:rPr lang="en-GB" dirty="0" err="1" smtClean="0">
                <a:solidFill>
                  <a:srgbClr val="FF0000"/>
                </a:solidFill>
              </a:rPr>
              <a:t>subordinati</a:t>
            </a:r>
            <a:r>
              <a:rPr lang="en-GB" dirty="0" smtClean="0">
                <a:solidFill>
                  <a:srgbClr val="FF0000"/>
                </a:solidFill>
              </a:rPr>
              <a:t> </a:t>
            </a:r>
            <a:r>
              <a:rPr lang="en-GB" dirty="0" err="1" smtClean="0">
                <a:solidFill>
                  <a:srgbClr val="FF0000"/>
                </a:solidFill>
              </a:rPr>
              <a:t>alla</a:t>
            </a:r>
            <a:r>
              <a:rPr lang="en-GB" dirty="0" smtClean="0">
                <a:solidFill>
                  <a:srgbClr val="FF0000"/>
                </a:solidFill>
              </a:rPr>
              <a:t> “</a:t>
            </a:r>
            <a:r>
              <a:rPr lang="en-GB" dirty="0" err="1" smtClean="0">
                <a:solidFill>
                  <a:srgbClr val="FF0000"/>
                </a:solidFill>
              </a:rPr>
              <a:t>condizione</a:t>
            </a:r>
            <a:r>
              <a:rPr lang="en-GB" dirty="0" smtClean="0">
                <a:solidFill>
                  <a:srgbClr val="FF0000"/>
                </a:solidFill>
              </a:rPr>
              <a:t>”</a:t>
            </a:r>
            <a:r>
              <a:rPr lang="en-GB" dirty="0" smtClean="0"/>
              <a:t> </a:t>
            </a:r>
            <a:r>
              <a:rPr lang="en-GB" dirty="0" err="1" smtClean="0"/>
              <a:t>dell’omologazione</a:t>
            </a:r>
            <a:r>
              <a:rPr lang="en-GB" dirty="0" smtClean="0"/>
              <a:t> </a:t>
            </a:r>
            <a:r>
              <a:rPr lang="en-GB" dirty="0" err="1" smtClean="0"/>
              <a:t>dell’accordo</a:t>
            </a:r>
            <a:r>
              <a:rPr lang="en-GB" dirty="0" smtClean="0"/>
              <a:t> da parte del </a:t>
            </a:r>
            <a:r>
              <a:rPr lang="en-GB" dirty="0" err="1" smtClean="0"/>
              <a:t>Tribunale</a:t>
            </a:r>
            <a:r>
              <a:rPr lang="en-GB" dirty="0" smtClean="0"/>
              <a:t> </a:t>
            </a:r>
            <a:endParaRPr lang="en-GB" dirty="0"/>
          </a:p>
        </p:txBody>
      </p:sp>
      <p:sp>
        <p:nvSpPr>
          <p:cNvPr id="3" name="Titolo 2"/>
          <p:cNvSpPr>
            <a:spLocks noGrp="1"/>
          </p:cNvSpPr>
          <p:nvPr>
            <p:ph type="title"/>
          </p:nvPr>
        </p:nvSpPr>
        <p:spPr/>
        <p:txBody>
          <a:bodyPr>
            <a:normAutofit fontScale="90000"/>
          </a:bodyPr>
          <a:lstStyle/>
          <a:p>
            <a:pPr algn="just"/>
            <a:r>
              <a:rPr lang="en-GB" dirty="0" smtClean="0">
                <a:solidFill>
                  <a:srgbClr val="FFFF00"/>
                </a:solidFill>
              </a:rPr>
              <a:t>Il </a:t>
            </a:r>
            <a:r>
              <a:rPr lang="en-GB" dirty="0" err="1" smtClean="0">
                <a:solidFill>
                  <a:srgbClr val="FFFF00"/>
                </a:solidFill>
              </a:rPr>
              <a:t>contenuto</a:t>
            </a:r>
            <a:r>
              <a:rPr lang="en-GB" dirty="0" smtClean="0">
                <a:solidFill>
                  <a:srgbClr val="FFFF00"/>
                </a:solidFill>
              </a:rPr>
              <a:t> </a:t>
            </a:r>
            <a:r>
              <a:rPr lang="en-GB" dirty="0" err="1" smtClean="0">
                <a:solidFill>
                  <a:srgbClr val="FFFF00"/>
                </a:solidFill>
              </a:rPr>
              <a:t>dell’accordo</a:t>
            </a:r>
            <a:r>
              <a:rPr lang="en-GB" dirty="0" smtClean="0">
                <a:solidFill>
                  <a:srgbClr val="FFFF00"/>
                </a:solidFill>
              </a:rPr>
              <a:t> (o </a:t>
            </a:r>
            <a:r>
              <a:rPr lang="en-GB" dirty="0" err="1" smtClean="0">
                <a:solidFill>
                  <a:srgbClr val="FFFF00"/>
                </a:solidFill>
              </a:rPr>
              <a:t>degli</a:t>
            </a:r>
            <a:r>
              <a:rPr lang="en-GB" dirty="0" smtClean="0">
                <a:solidFill>
                  <a:srgbClr val="FFFF00"/>
                </a:solidFill>
              </a:rPr>
              <a:t> </a:t>
            </a:r>
            <a:r>
              <a:rPr lang="en-GB" dirty="0" err="1" smtClean="0">
                <a:solidFill>
                  <a:srgbClr val="FFFF00"/>
                </a:solidFill>
              </a:rPr>
              <a:t>accordi</a:t>
            </a:r>
            <a:r>
              <a:rPr lang="en-GB" dirty="0" smtClean="0">
                <a:solidFill>
                  <a:srgbClr val="FFFF00"/>
                </a:solidFill>
              </a:rPr>
              <a:t> ) </a:t>
            </a:r>
            <a:endParaRPr lang="en-GB" dirty="0">
              <a:solidFill>
                <a:srgbClr val="FFFF00"/>
              </a:solidFill>
            </a:endParaRPr>
          </a:p>
        </p:txBody>
      </p:sp>
      <p:sp>
        <p:nvSpPr>
          <p:cNvPr id="4" name="Segnaposto piè di pagina 3"/>
          <p:cNvSpPr>
            <a:spLocks noGrp="1"/>
          </p:cNvSpPr>
          <p:nvPr>
            <p:ph type="ftr" sz="quarter" idx="11"/>
          </p:nvPr>
        </p:nvSpPr>
        <p:spPr/>
        <p:txBody>
          <a:bodyPr/>
          <a:lstStyle/>
          <a:p>
            <a:r>
              <a:rPr lang="en-GB" smtClean="0"/>
              <a:t>gam trimarchi </a:t>
            </a:r>
            <a:endParaRPr lang="en-GB"/>
          </a:p>
        </p:txBody>
      </p:sp>
      <p:sp>
        <p:nvSpPr>
          <p:cNvPr id="5" name="Segnaposto numero diapositiva 4"/>
          <p:cNvSpPr>
            <a:spLocks noGrp="1"/>
          </p:cNvSpPr>
          <p:nvPr>
            <p:ph type="sldNum" sz="quarter" idx="12"/>
          </p:nvPr>
        </p:nvSpPr>
        <p:spPr/>
        <p:txBody>
          <a:bodyPr/>
          <a:lstStyle/>
          <a:p>
            <a:fld id="{771419B9-BFC5-2B49-8DA3-07D72B2039B4}" type="slidenum">
              <a:rPr lang="en-GB" smtClean="0"/>
              <a:pPr/>
              <a:t>16</a:t>
            </a:fld>
            <a:endParaRPr lang="en-GB"/>
          </a:p>
        </p:txBody>
      </p:sp>
    </p:spTree>
    <p:extLst>
      <p:ext uri="{BB962C8B-B14F-4D97-AF65-F5344CB8AC3E}">
        <p14:creationId xmlns:p14="http://schemas.microsoft.com/office/powerpoint/2010/main" xmlns="" val="2858079326"/>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pPr algn="just"/>
            <a:r>
              <a:rPr lang="it-IT" dirty="0" smtClean="0"/>
              <a:t>Nel caso quindi di accordi di ristrutturazione ex art. 182 bis L.F. di società di capitali :</a:t>
            </a:r>
          </a:p>
          <a:p>
            <a:pPr algn="just"/>
            <a:r>
              <a:rPr lang="it-IT" dirty="0" smtClean="0"/>
              <a:t>Amministratori (o liquidatori) possono adottare una delibera\determina generica per procedere alla stipula degli accordi al solo fine di delegare specifici poteri di negoziazione ad uno di loro (non si tratta di 152 LF); </a:t>
            </a:r>
          </a:p>
          <a:p>
            <a:pPr algn="just"/>
            <a:r>
              <a:rPr lang="it-IT" dirty="0" smtClean="0"/>
              <a:t>Amministratori (o liquidatori) possono procedere ad uno o più accordi conclusi I quali provvederanno al deposito della domanda al Tribunale </a:t>
            </a:r>
          </a:p>
          <a:p>
            <a:pPr algn="just"/>
            <a:r>
              <a:rPr lang="it-IT" dirty="0" smtClean="0"/>
              <a:t>Verifica della correttezza di una dichiarazione (notarile) ricognitiva degli accordi di ristrutturazione </a:t>
            </a:r>
          </a:p>
          <a:p>
            <a:endParaRPr lang="en-GB" dirty="0" smtClean="0"/>
          </a:p>
          <a:p>
            <a:endParaRPr lang="en-GB" dirty="0"/>
          </a:p>
        </p:txBody>
      </p:sp>
      <p:sp>
        <p:nvSpPr>
          <p:cNvPr id="3" name="Titolo 2"/>
          <p:cNvSpPr>
            <a:spLocks noGrp="1"/>
          </p:cNvSpPr>
          <p:nvPr>
            <p:ph type="title"/>
          </p:nvPr>
        </p:nvSpPr>
        <p:spPr/>
        <p:txBody>
          <a:bodyPr>
            <a:normAutofit/>
          </a:bodyPr>
          <a:lstStyle/>
          <a:p>
            <a:r>
              <a:rPr lang="it-IT" sz="3200" b="1" i="1" u="sng" dirty="0">
                <a:solidFill>
                  <a:srgbClr val="FFFF00"/>
                </a:solidFill>
              </a:rPr>
              <a:t>U</a:t>
            </a:r>
            <a:r>
              <a:rPr lang="it-IT" sz="3200" b="1" i="1" u="sng" dirty="0" smtClean="0">
                <a:solidFill>
                  <a:srgbClr val="FFFF00"/>
                </a:solidFill>
              </a:rPr>
              <a:t>ltimo focus applicativo sull’intervento notarile ex art. 182bis LF </a:t>
            </a:r>
            <a:endParaRPr lang="it-IT" sz="3200" b="1" i="1" u="sng" dirty="0">
              <a:solidFill>
                <a:srgbClr val="FFFF00"/>
              </a:solidFill>
            </a:endParaRPr>
          </a:p>
        </p:txBody>
      </p:sp>
      <p:sp>
        <p:nvSpPr>
          <p:cNvPr id="4" name="Segnaposto piè di pagina 3"/>
          <p:cNvSpPr>
            <a:spLocks noGrp="1"/>
          </p:cNvSpPr>
          <p:nvPr>
            <p:ph type="ftr" sz="quarter" idx="11"/>
          </p:nvPr>
        </p:nvSpPr>
        <p:spPr/>
        <p:txBody>
          <a:bodyPr/>
          <a:lstStyle/>
          <a:p>
            <a:r>
              <a:rPr lang="en-GB" smtClean="0"/>
              <a:t>gam trimarchi </a:t>
            </a:r>
            <a:endParaRPr lang="en-GB"/>
          </a:p>
        </p:txBody>
      </p:sp>
      <p:sp>
        <p:nvSpPr>
          <p:cNvPr id="5" name="Segnaposto numero diapositiva 4"/>
          <p:cNvSpPr>
            <a:spLocks noGrp="1"/>
          </p:cNvSpPr>
          <p:nvPr>
            <p:ph type="sldNum" sz="quarter" idx="12"/>
          </p:nvPr>
        </p:nvSpPr>
        <p:spPr/>
        <p:txBody>
          <a:bodyPr/>
          <a:lstStyle/>
          <a:p>
            <a:fld id="{771419B9-BFC5-2B49-8DA3-07D72B2039B4}" type="slidenum">
              <a:rPr lang="en-GB" smtClean="0"/>
              <a:pPr/>
              <a:t>17</a:t>
            </a:fld>
            <a:endParaRPr lang="en-GB"/>
          </a:p>
        </p:txBody>
      </p:sp>
    </p:spTree>
    <p:extLst>
      <p:ext uri="{BB962C8B-B14F-4D97-AF65-F5344CB8AC3E}">
        <p14:creationId xmlns:p14="http://schemas.microsoft.com/office/powerpoint/2010/main" xmlns="" val="206094675"/>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85000" lnSpcReduction="10000"/>
          </a:bodyPr>
          <a:lstStyle/>
          <a:p>
            <a:pPr algn="just"/>
            <a:r>
              <a:rPr lang="it-IT" dirty="0"/>
              <a:t>Nel caso quindi di </a:t>
            </a:r>
            <a:r>
              <a:rPr lang="it-IT" dirty="0" smtClean="0"/>
              <a:t>concordato preventivo o fallimentare ovvero di concordato in bianco per le  </a:t>
            </a:r>
            <a:r>
              <a:rPr lang="it-IT" dirty="0"/>
              <a:t>società di capitali :</a:t>
            </a:r>
          </a:p>
          <a:p>
            <a:pPr algn="just"/>
            <a:r>
              <a:rPr lang="it-IT" dirty="0"/>
              <a:t>g</a:t>
            </a:r>
            <a:r>
              <a:rPr lang="it-IT" dirty="0" smtClean="0"/>
              <a:t>li amministratori </a:t>
            </a:r>
            <a:r>
              <a:rPr lang="it-IT" dirty="0"/>
              <a:t>(o </a:t>
            </a:r>
            <a:r>
              <a:rPr lang="it-IT" dirty="0" smtClean="0"/>
              <a:t>i liquidatori</a:t>
            </a:r>
            <a:r>
              <a:rPr lang="it-IT" dirty="0"/>
              <a:t>) </a:t>
            </a:r>
            <a:r>
              <a:rPr lang="it-IT" dirty="0" smtClean="0"/>
              <a:t>devono adottare </a:t>
            </a:r>
            <a:r>
              <a:rPr lang="it-IT" dirty="0"/>
              <a:t>una delibera\determina </a:t>
            </a:r>
            <a:r>
              <a:rPr lang="it-IT" dirty="0" smtClean="0"/>
              <a:t>di approvazione della proposta che abbia i contenuti dell’uno o dell’altro dei concordati detti (si tratta, quindi dell’applicazione dell’articolo  </a:t>
            </a:r>
            <a:r>
              <a:rPr lang="it-IT" dirty="0"/>
              <a:t>152 LF)</a:t>
            </a:r>
            <a:r>
              <a:rPr lang="it-IT" dirty="0" smtClean="0"/>
              <a:t>;</a:t>
            </a:r>
          </a:p>
          <a:p>
            <a:pPr algn="just"/>
            <a:r>
              <a:rPr lang="it-IT" dirty="0"/>
              <a:t>l</a:t>
            </a:r>
            <a:r>
              <a:rPr lang="it-IT" dirty="0" smtClean="0"/>
              <a:t>a delibera\determina verrà iscritta a cura del notaio nel R.I.;  </a:t>
            </a:r>
            <a:endParaRPr lang="it-IT" dirty="0"/>
          </a:p>
          <a:p>
            <a:pPr algn="just"/>
            <a:r>
              <a:rPr lang="it-IT" dirty="0" smtClean="0"/>
              <a:t>essi dovranno ancora sottoscrivere e presentare la domanda per l’omologazione di uno dei detti concordati ( senza autentica notarile); il </a:t>
            </a:r>
            <a:r>
              <a:rPr lang="it-IT" smtClean="0"/>
              <a:t>problema della pubblicità </a:t>
            </a:r>
            <a:r>
              <a:rPr lang="it-IT" dirty="0" smtClean="0"/>
              <a:t>ulteriore nel R.I. a cura del cancelliere ; </a:t>
            </a:r>
            <a:endParaRPr lang="it-IT" dirty="0"/>
          </a:p>
          <a:p>
            <a:endParaRPr lang="en-GB" dirty="0"/>
          </a:p>
        </p:txBody>
      </p:sp>
      <p:sp>
        <p:nvSpPr>
          <p:cNvPr id="3" name="Titolo 2"/>
          <p:cNvSpPr>
            <a:spLocks noGrp="1"/>
          </p:cNvSpPr>
          <p:nvPr>
            <p:ph type="title"/>
          </p:nvPr>
        </p:nvSpPr>
        <p:spPr/>
        <p:txBody>
          <a:bodyPr>
            <a:normAutofit/>
          </a:bodyPr>
          <a:lstStyle/>
          <a:p>
            <a:r>
              <a:rPr lang="it-IT" sz="3200" b="1" i="1" u="sng" dirty="0">
                <a:solidFill>
                  <a:srgbClr val="FFFF00"/>
                </a:solidFill>
              </a:rPr>
              <a:t>U</a:t>
            </a:r>
            <a:r>
              <a:rPr lang="it-IT" sz="3200" b="1" i="1" u="sng" dirty="0" smtClean="0">
                <a:solidFill>
                  <a:srgbClr val="FFFF00"/>
                </a:solidFill>
              </a:rPr>
              <a:t>ltimo </a:t>
            </a:r>
            <a:r>
              <a:rPr lang="it-IT" sz="3200" b="1" i="1" u="sng" dirty="0">
                <a:solidFill>
                  <a:srgbClr val="FFFF00"/>
                </a:solidFill>
              </a:rPr>
              <a:t>focus applicativo sull’intervento notarile ex art. </a:t>
            </a:r>
            <a:r>
              <a:rPr lang="it-IT" sz="3200" b="1" i="1" u="sng" dirty="0" smtClean="0">
                <a:solidFill>
                  <a:srgbClr val="FFFF00"/>
                </a:solidFill>
              </a:rPr>
              <a:t>152 e 161  LF</a:t>
            </a:r>
            <a:endParaRPr lang="en-GB" sz="3200" dirty="0"/>
          </a:p>
        </p:txBody>
      </p:sp>
      <p:sp>
        <p:nvSpPr>
          <p:cNvPr id="4" name="Segnaposto piè di pagina 3"/>
          <p:cNvSpPr>
            <a:spLocks noGrp="1"/>
          </p:cNvSpPr>
          <p:nvPr>
            <p:ph type="ftr" sz="quarter" idx="11"/>
          </p:nvPr>
        </p:nvSpPr>
        <p:spPr/>
        <p:txBody>
          <a:bodyPr/>
          <a:lstStyle/>
          <a:p>
            <a:r>
              <a:rPr lang="en-GB" smtClean="0"/>
              <a:t>gam trimarchi </a:t>
            </a:r>
            <a:endParaRPr lang="en-GB"/>
          </a:p>
        </p:txBody>
      </p:sp>
      <p:sp>
        <p:nvSpPr>
          <p:cNvPr id="5" name="Segnaposto numero diapositiva 4"/>
          <p:cNvSpPr>
            <a:spLocks noGrp="1"/>
          </p:cNvSpPr>
          <p:nvPr>
            <p:ph type="sldNum" sz="quarter" idx="12"/>
          </p:nvPr>
        </p:nvSpPr>
        <p:spPr/>
        <p:txBody>
          <a:bodyPr/>
          <a:lstStyle/>
          <a:p>
            <a:fld id="{771419B9-BFC5-2B49-8DA3-07D72B2039B4}" type="slidenum">
              <a:rPr lang="en-GB" smtClean="0"/>
              <a:pPr/>
              <a:t>18</a:t>
            </a:fld>
            <a:endParaRPr lang="en-GB"/>
          </a:p>
        </p:txBody>
      </p:sp>
    </p:spTree>
    <p:extLst>
      <p:ext uri="{BB962C8B-B14F-4D97-AF65-F5344CB8AC3E}">
        <p14:creationId xmlns:p14="http://schemas.microsoft.com/office/powerpoint/2010/main" xmlns="" val="3941344045"/>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lgn="ctr" eaLnBrk="0" fontAlgn="base" hangingPunct="0"/>
            <a:r>
              <a:rPr lang="it-IT" b="1" dirty="0" smtClean="0">
                <a:effectLst>
                  <a:outerShdw blurRad="38100" dist="38100" dir="2700000" algn="tl" rotWithShape="0">
                    <a:srgbClr val="DDDDDD"/>
                  </a:outerShdw>
                </a:effectLst>
              </a:rPr>
              <a:t>Piani </a:t>
            </a:r>
            <a:r>
              <a:rPr lang="it-IT" b="1" dirty="0">
                <a:effectLst>
                  <a:outerShdw blurRad="38100" dist="38100" dir="2700000" algn="tl" rotWithShape="0">
                    <a:srgbClr val="DDDDDD"/>
                  </a:outerShdw>
                </a:effectLst>
              </a:rPr>
              <a:t>di risanamento</a:t>
            </a:r>
            <a:endParaRPr lang="it-IT" dirty="0"/>
          </a:p>
          <a:p>
            <a:pPr algn="ctr" eaLnBrk="0" fontAlgn="base" hangingPunct="0"/>
            <a:r>
              <a:rPr lang="it-IT" dirty="0"/>
              <a:t>art. 67, 3° co., </a:t>
            </a:r>
            <a:r>
              <a:rPr lang="it-IT" dirty="0" err="1"/>
              <a:t>lett</a:t>
            </a:r>
            <a:r>
              <a:rPr lang="it-IT" dirty="0"/>
              <a:t>. d), L. Fall</a:t>
            </a:r>
            <a:r>
              <a:rPr lang="it-IT" dirty="0" smtClean="0"/>
              <a:t>.</a:t>
            </a:r>
          </a:p>
          <a:p>
            <a:pPr algn="ctr" eaLnBrk="0" fontAlgn="base" hangingPunct="0"/>
            <a:r>
              <a:rPr lang="it-IT" b="1" dirty="0">
                <a:effectLst>
                  <a:outerShdw blurRad="38100" dist="38100" dir="2700000" algn="tl" rotWithShape="0">
                    <a:srgbClr val="DDDDDD"/>
                  </a:outerShdw>
                </a:effectLst>
              </a:rPr>
              <a:t>Concordato preventivo</a:t>
            </a:r>
            <a:endParaRPr lang="it-IT" dirty="0"/>
          </a:p>
          <a:p>
            <a:pPr algn="ctr" eaLnBrk="0" fontAlgn="base" hangingPunct="0"/>
            <a:r>
              <a:rPr lang="it-IT" dirty="0"/>
              <a:t>artt. 16o ss., L. </a:t>
            </a:r>
            <a:r>
              <a:rPr lang="it-IT" dirty="0" smtClean="0"/>
              <a:t>Fall.</a:t>
            </a:r>
            <a:endParaRPr lang="it-IT" b="1" dirty="0" smtClean="0">
              <a:effectLst>
                <a:outerShdw blurRad="38100" dist="38100" dir="2700000" algn="tl" rotWithShape="0">
                  <a:srgbClr val="DDDDDD"/>
                </a:outerShdw>
              </a:effectLst>
            </a:endParaRPr>
          </a:p>
          <a:p>
            <a:pPr algn="ctr" eaLnBrk="0" fontAlgn="base" hangingPunct="0"/>
            <a:r>
              <a:rPr lang="it-IT" b="1" dirty="0" smtClean="0">
                <a:effectLst>
                  <a:outerShdw blurRad="38100" dist="38100" dir="2700000" algn="tl" rotWithShape="0">
                    <a:srgbClr val="DDDDDD"/>
                  </a:outerShdw>
                </a:effectLst>
              </a:rPr>
              <a:t>Accordi </a:t>
            </a:r>
            <a:r>
              <a:rPr lang="it-IT" b="1" dirty="0">
                <a:effectLst>
                  <a:outerShdw blurRad="38100" dist="38100" dir="2700000" algn="tl" rotWithShape="0">
                    <a:srgbClr val="DDDDDD"/>
                  </a:outerShdw>
                </a:effectLst>
              </a:rPr>
              <a:t>di ristrutturazione</a:t>
            </a:r>
            <a:endParaRPr lang="it-IT" dirty="0"/>
          </a:p>
          <a:p>
            <a:pPr algn="ctr" eaLnBrk="0" fontAlgn="base" hangingPunct="0"/>
            <a:r>
              <a:rPr lang="it-IT" dirty="0"/>
              <a:t>art. 182 </a:t>
            </a:r>
            <a:r>
              <a:rPr lang="it-IT" i="1" dirty="0"/>
              <a:t>bis</a:t>
            </a:r>
            <a:r>
              <a:rPr lang="it-IT" dirty="0"/>
              <a:t>, L. Fall</a:t>
            </a:r>
            <a:r>
              <a:rPr lang="it-IT" dirty="0" smtClean="0"/>
              <a:t>.</a:t>
            </a:r>
          </a:p>
          <a:p>
            <a:pPr algn="just" eaLnBrk="0" fontAlgn="base" hangingPunct="0"/>
            <a:r>
              <a:rPr lang="it-IT" b="1" dirty="0" smtClean="0"/>
              <a:t>Transazione fiscale</a:t>
            </a:r>
            <a:r>
              <a:rPr lang="it-IT" dirty="0" smtClean="0"/>
              <a:t> </a:t>
            </a:r>
          </a:p>
          <a:p>
            <a:pPr algn="just" eaLnBrk="0" fontAlgn="base" hangingPunct="0"/>
            <a:r>
              <a:rPr lang="it-IT" dirty="0" smtClean="0"/>
              <a:t>Art. 182 </a:t>
            </a:r>
            <a:r>
              <a:rPr lang="it-IT" i="1" dirty="0" smtClean="0"/>
              <a:t>ter</a:t>
            </a:r>
            <a:r>
              <a:rPr lang="it-IT" dirty="0" smtClean="0"/>
              <a:t> della L. Fall. </a:t>
            </a:r>
            <a:endParaRPr lang="it-IT" dirty="0"/>
          </a:p>
        </p:txBody>
      </p:sp>
      <p:sp>
        <p:nvSpPr>
          <p:cNvPr id="3" name="Titolo 2"/>
          <p:cNvSpPr>
            <a:spLocks noGrp="1"/>
          </p:cNvSpPr>
          <p:nvPr>
            <p:ph type="title"/>
          </p:nvPr>
        </p:nvSpPr>
        <p:spPr/>
        <p:txBody>
          <a:bodyPr/>
          <a:lstStyle/>
          <a:p>
            <a:r>
              <a:rPr lang="it-IT" i="1" u="sng" dirty="0" smtClean="0">
                <a:solidFill>
                  <a:srgbClr val="FFFF00"/>
                </a:solidFill>
              </a:rPr>
              <a:t>Strumenti per affrontare la crisi </a:t>
            </a:r>
            <a:endParaRPr lang="it-IT" i="1" u="sng" dirty="0">
              <a:solidFill>
                <a:srgbClr val="FFFF00"/>
              </a:solidFill>
            </a:endParaRPr>
          </a:p>
        </p:txBody>
      </p:sp>
      <p:sp>
        <p:nvSpPr>
          <p:cNvPr id="4" name="Segnaposto piè di pagina 3"/>
          <p:cNvSpPr>
            <a:spLocks noGrp="1"/>
          </p:cNvSpPr>
          <p:nvPr>
            <p:ph type="ftr" sz="quarter" idx="11"/>
          </p:nvPr>
        </p:nvSpPr>
        <p:spPr/>
        <p:txBody>
          <a:bodyPr/>
          <a:lstStyle/>
          <a:p>
            <a:r>
              <a:rPr lang="en-GB" smtClean="0"/>
              <a:t>gam trimarchi </a:t>
            </a:r>
            <a:endParaRPr lang="en-GB"/>
          </a:p>
        </p:txBody>
      </p:sp>
      <p:sp>
        <p:nvSpPr>
          <p:cNvPr id="5" name="Segnaposto numero diapositiva 4"/>
          <p:cNvSpPr>
            <a:spLocks noGrp="1"/>
          </p:cNvSpPr>
          <p:nvPr>
            <p:ph type="sldNum" sz="quarter" idx="12"/>
          </p:nvPr>
        </p:nvSpPr>
        <p:spPr/>
        <p:txBody>
          <a:bodyPr/>
          <a:lstStyle/>
          <a:p>
            <a:fld id="{771419B9-BFC5-2B49-8DA3-07D72B2039B4}" type="slidenum">
              <a:rPr lang="en-GB" smtClean="0"/>
              <a:pPr/>
              <a:t>2</a:t>
            </a:fld>
            <a:endParaRPr lang="en-GB"/>
          </a:p>
        </p:txBody>
      </p:sp>
    </p:spTree>
    <p:extLst>
      <p:ext uri="{BB962C8B-B14F-4D97-AF65-F5344CB8AC3E}">
        <p14:creationId xmlns:p14="http://schemas.microsoft.com/office/powerpoint/2010/main" xmlns="" val="524319303"/>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85000" lnSpcReduction="10000"/>
          </a:bodyPr>
          <a:lstStyle/>
          <a:p>
            <a:pPr algn="ctr" eaLnBrk="0" fontAlgn="base" hangingPunct="0"/>
            <a:r>
              <a:rPr lang="it-IT" b="1" dirty="0">
                <a:effectLst>
                  <a:outerShdw blurRad="38100" dist="38100" dir="2700000" algn="tl" rotWithShape="0">
                    <a:srgbClr val="000000"/>
                  </a:outerShdw>
                </a:effectLst>
              </a:rPr>
              <a:t>Insolvenza</a:t>
            </a:r>
            <a:endParaRPr lang="it-IT" dirty="0"/>
          </a:p>
          <a:p>
            <a:pPr marL="0" indent="0" algn="just" eaLnBrk="0" fontAlgn="base" hangingPunct="0">
              <a:buNone/>
            </a:pPr>
            <a:r>
              <a:rPr lang="it-IT" b="1" dirty="0" smtClean="0"/>
              <a:t>Art</a:t>
            </a:r>
            <a:r>
              <a:rPr lang="it-IT" b="1" dirty="0"/>
              <a:t>. 5, 2° comma, L. Fall.</a:t>
            </a:r>
            <a:r>
              <a:rPr lang="it-IT" dirty="0"/>
              <a:t>: </a:t>
            </a:r>
            <a:r>
              <a:rPr lang="it-IT" i="1" dirty="0"/>
              <a:t>lo stato di insolvenza si manifesta con inadempimenti o altri fatti esteriori, i quali dimostrino che il debitore non è più in grado di soddisfare regolarmente le proprie obbligazioni</a:t>
            </a:r>
            <a:endParaRPr lang="it-IT" dirty="0"/>
          </a:p>
          <a:p>
            <a:pPr algn="ctr" eaLnBrk="0" fontAlgn="base" hangingPunct="0"/>
            <a:r>
              <a:rPr lang="it-IT" b="1" dirty="0">
                <a:effectLst>
                  <a:outerShdw blurRad="38100" dist="38100" dir="2700000" algn="tl" rotWithShape="0">
                    <a:srgbClr val="000000"/>
                  </a:outerShdw>
                </a:effectLst>
              </a:rPr>
              <a:t>Crisi</a:t>
            </a:r>
            <a:endParaRPr lang="it-IT" dirty="0"/>
          </a:p>
          <a:p>
            <a:pPr marL="0" indent="0" algn="just" eaLnBrk="0" fontAlgn="base" hangingPunct="0">
              <a:buNone/>
            </a:pPr>
            <a:r>
              <a:rPr lang="it-IT" b="1" dirty="0" smtClean="0"/>
              <a:t>Art</a:t>
            </a:r>
            <a:r>
              <a:rPr lang="it-IT" b="1" dirty="0"/>
              <a:t>. 160, 1° comma, L. Fall.</a:t>
            </a:r>
            <a:r>
              <a:rPr lang="it-IT" dirty="0"/>
              <a:t>: </a:t>
            </a:r>
            <a:r>
              <a:rPr lang="it-IT" i="1" dirty="0"/>
              <a:t>L</a:t>
            </a:r>
            <a:r>
              <a:rPr lang="it-IT" altLang="ja-JP" i="1" dirty="0"/>
              <a:t>’</a:t>
            </a:r>
            <a:r>
              <a:rPr lang="it-IT" i="1" dirty="0"/>
              <a:t>imprenditore che si trova in stato di crisi può proporre ai creditori un concordato preventivo </a:t>
            </a:r>
            <a:r>
              <a:rPr lang="it-IT" dirty="0"/>
              <a:t>[…]; </a:t>
            </a:r>
            <a:r>
              <a:rPr lang="it-IT" b="1" dirty="0"/>
              <a:t>art. 182 </a:t>
            </a:r>
            <a:r>
              <a:rPr lang="it-IT" b="1" i="1" dirty="0"/>
              <a:t>bis</a:t>
            </a:r>
            <a:r>
              <a:rPr lang="it-IT" b="1" dirty="0"/>
              <a:t>, 1° comma, L. Fall.</a:t>
            </a:r>
            <a:r>
              <a:rPr lang="it-IT" dirty="0"/>
              <a:t>: </a:t>
            </a:r>
            <a:r>
              <a:rPr lang="it-IT" i="1" dirty="0"/>
              <a:t>l</a:t>
            </a:r>
            <a:r>
              <a:rPr lang="it-IT" altLang="ja-JP" i="1" dirty="0"/>
              <a:t>’</a:t>
            </a:r>
            <a:r>
              <a:rPr lang="it-IT" i="1" dirty="0"/>
              <a:t>imprenditore in stato di crisi può domandare </a:t>
            </a:r>
            <a:r>
              <a:rPr lang="it-IT" dirty="0"/>
              <a:t>[…] </a:t>
            </a:r>
            <a:r>
              <a:rPr lang="it-IT" i="1" dirty="0"/>
              <a:t>l</a:t>
            </a:r>
            <a:r>
              <a:rPr lang="it-IT" altLang="ja-JP" i="1" dirty="0"/>
              <a:t>’</a:t>
            </a:r>
            <a:r>
              <a:rPr lang="it-IT" i="1" dirty="0"/>
              <a:t>omologazione di un accordo di ristrutturazione dei debiti </a:t>
            </a:r>
            <a:r>
              <a:rPr lang="it-IT" dirty="0"/>
              <a:t>[…].</a:t>
            </a:r>
          </a:p>
          <a:p>
            <a:pPr algn="just" eaLnBrk="0" fontAlgn="base" hangingPunct="0"/>
            <a:r>
              <a:rPr lang="it-IT" b="1" dirty="0">
                <a:effectLst>
                  <a:outerShdw blurRad="38100" dist="38100" dir="2700000" algn="tl" rotWithShape="0">
                    <a:srgbClr val="DDDDDD"/>
                  </a:outerShdw>
                </a:effectLst>
              </a:rPr>
              <a:t>Ai sensi dell</a:t>
            </a:r>
            <a:r>
              <a:rPr lang="it-IT" altLang="ja-JP" b="1" dirty="0">
                <a:effectLst>
                  <a:outerShdw blurRad="38100" dist="38100" dir="2700000" algn="tl" rotWithShape="0">
                    <a:srgbClr val="DDDDDD"/>
                  </a:outerShdw>
                </a:effectLst>
              </a:rPr>
              <a:t>’</a:t>
            </a:r>
            <a:r>
              <a:rPr lang="it-IT" b="1" dirty="0">
                <a:effectLst>
                  <a:outerShdw blurRad="38100" dist="38100" dir="2700000" algn="tl" rotWithShape="0">
                    <a:srgbClr val="DDDDDD"/>
                  </a:outerShdw>
                </a:effectLst>
              </a:rPr>
              <a:t>art. 160, 3° comma, L. Fall., per stato di crisi si intende anche lo stato di insolvenza.</a:t>
            </a:r>
            <a:endParaRPr lang="it-IT" dirty="0"/>
          </a:p>
          <a:p>
            <a:endParaRPr lang="en-GB" dirty="0"/>
          </a:p>
        </p:txBody>
      </p:sp>
      <p:sp>
        <p:nvSpPr>
          <p:cNvPr id="3" name="Titolo 2"/>
          <p:cNvSpPr>
            <a:spLocks noGrp="1"/>
          </p:cNvSpPr>
          <p:nvPr>
            <p:ph type="title"/>
          </p:nvPr>
        </p:nvSpPr>
        <p:spPr/>
        <p:txBody>
          <a:bodyPr/>
          <a:lstStyle/>
          <a:p>
            <a:r>
              <a:rPr lang="it-IT" b="1" i="1" u="sng"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L’impresa tra crisi ed insolvenza </a:t>
            </a:r>
            <a:endParaRPr lang="it-IT" b="1" i="1" u="sng"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p:txBody>
      </p:sp>
      <p:sp>
        <p:nvSpPr>
          <p:cNvPr id="4" name="Segnaposto piè di pagina 3"/>
          <p:cNvSpPr>
            <a:spLocks noGrp="1"/>
          </p:cNvSpPr>
          <p:nvPr>
            <p:ph type="ftr" sz="quarter" idx="11"/>
          </p:nvPr>
        </p:nvSpPr>
        <p:spPr/>
        <p:txBody>
          <a:bodyPr/>
          <a:lstStyle/>
          <a:p>
            <a:r>
              <a:rPr lang="en-GB" smtClean="0"/>
              <a:t>gam trimarchi </a:t>
            </a:r>
            <a:endParaRPr lang="en-GB"/>
          </a:p>
        </p:txBody>
      </p:sp>
      <p:sp>
        <p:nvSpPr>
          <p:cNvPr id="5" name="Segnaposto numero diapositiva 4"/>
          <p:cNvSpPr>
            <a:spLocks noGrp="1"/>
          </p:cNvSpPr>
          <p:nvPr>
            <p:ph type="sldNum" sz="quarter" idx="12"/>
          </p:nvPr>
        </p:nvSpPr>
        <p:spPr/>
        <p:txBody>
          <a:bodyPr/>
          <a:lstStyle/>
          <a:p>
            <a:fld id="{771419B9-BFC5-2B49-8DA3-07D72B2039B4}" type="slidenum">
              <a:rPr lang="en-GB" smtClean="0"/>
              <a:pPr/>
              <a:t>3</a:t>
            </a:fld>
            <a:endParaRPr lang="en-GB"/>
          </a:p>
        </p:txBody>
      </p:sp>
    </p:spTree>
    <p:extLst>
      <p:ext uri="{BB962C8B-B14F-4D97-AF65-F5344CB8AC3E}">
        <p14:creationId xmlns:p14="http://schemas.microsoft.com/office/powerpoint/2010/main" xmlns="" val="1061201771"/>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pPr marL="0" indent="0" algn="just">
              <a:lnSpc>
                <a:spcPct val="80000"/>
              </a:lnSpc>
              <a:buNone/>
            </a:pPr>
            <a:endParaRPr lang="it-IT" dirty="0">
              <a:latin typeface="Arial" charset="0"/>
            </a:endParaRPr>
          </a:p>
          <a:p>
            <a:pPr marL="0" indent="0" algn="just">
              <a:lnSpc>
                <a:spcPct val="80000"/>
              </a:lnSpc>
              <a:buNone/>
            </a:pPr>
            <a:r>
              <a:rPr lang="it-IT" dirty="0">
                <a:latin typeface="Garamond" charset="0"/>
              </a:rPr>
              <a:t>Nella </a:t>
            </a:r>
            <a:r>
              <a:rPr lang="it-IT" dirty="0" smtClean="0">
                <a:latin typeface="Garamond" charset="0"/>
              </a:rPr>
              <a:t>prassi, </a:t>
            </a:r>
            <a:r>
              <a:rPr lang="it-IT" dirty="0">
                <a:latin typeface="Garamond" charset="0"/>
              </a:rPr>
              <a:t>il ricorso </a:t>
            </a:r>
            <a:r>
              <a:rPr lang="it-IT" dirty="0" smtClean="0">
                <a:latin typeface="Garamond" charset="0"/>
              </a:rPr>
              <a:t>all’</a:t>
            </a:r>
            <a:r>
              <a:rPr lang="it-IT" altLang="ja-JP" dirty="0" smtClean="0">
                <a:latin typeface="Garamond" charset="0"/>
              </a:rPr>
              <a:t>uno </a:t>
            </a:r>
            <a:r>
              <a:rPr lang="it-IT" altLang="ja-JP" dirty="0">
                <a:latin typeface="Garamond" charset="0"/>
              </a:rPr>
              <a:t>o </a:t>
            </a:r>
            <a:r>
              <a:rPr lang="it-IT" altLang="ja-JP" dirty="0" smtClean="0">
                <a:latin typeface="Garamond" charset="0"/>
              </a:rPr>
              <a:t>all’altro </a:t>
            </a:r>
            <a:r>
              <a:rPr lang="it-IT" altLang="ja-JP" dirty="0">
                <a:latin typeface="Garamond" charset="0"/>
              </a:rPr>
              <a:t>strumento </a:t>
            </a:r>
            <a:r>
              <a:rPr lang="it-IT" altLang="ja-JP" dirty="0" smtClean="0">
                <a:latin typeface="Garamond" charset="0"/>
              </a:rPr>
              <a:t>prescinde </a:t>
            </a:r>
            <a:r>
              <a:rPr lang="it-IT" altLang="ja-JP" dirty="0">
                <a:latin typeface="Garamond" charset="0"/>
              </a:rPr>
              <a:t>dalla gravità dello stato di crisi, </a:t>
            </a:r>
            <a:r>
              <a:rPr lang="it-IT" altLang="ja-JP" dirty="0" smtClean="0">
                <a:latin typeface="Garamond" charset="0"/>
              </a:rPr>
              <a:t>perché questi </a:t>
            </a:r>
            <a:r>
              <a:rPr lang="it-IT" altLang="ja-JP" dirty="0">
                <a:latin typeface="Garamond" charset="0"/>
              </a:rPr>
              <a:t>istituti </a:t>
            </a:r>
            <a:r>
              <a:rPr lang="it-IT" altLang="ja-JP" dirty="0" smtClean="0">
                <a:latin typeface="Garamond" charset="0"/>
              </a:rPr>
              <a:t>presentano ampi margini </a:t>
            </a:r>
            <a:r>
              <a:rPr lang="it-IT" altLang="ja-JP" dirty="0">
                <a:latin typeface="Garamond" charset="0"/>
              </a:rPr>
              <a:t>di sovrapponibilità. </a:t>
            </a:r>
            <a:endParaRPr lang="it-IT" altLang="ja-JP" dirty="0" smtClean="0">
              <a:latin typeface="Garamond" charset="0"/>
            </a:endParaRPr>
          </a:p>
          <a:p>
            <a:pPr marL="0" indent="0" algn="ctr">
              <a:lnSpc>
                <a:spcPct val="80000"/>
              </a:lnSpc>
              <a:buNone/>
            </a:pPr>
            <a:r>
              <a:rPr lang="it-IT" altLang="ja-JP" dirty="0" smtClean="0">
                <a:latin typeface="Garamond" charset="0"/>
              </a:rPr>
              <a:t>In </a:t>
            </a:r>
            <a:r>
              <a:rPr lang="it-IT" altLang="ja-JP" dirty="0">
                <a:latin typeface="Garamond" charset="0"/>
              </a:rPr>
              <a:t>particolare:</a:t>
            </a:r>
          </a:p>
          <a:p>
            <a:pPr marL="0" indent="0" algn="just">
              <a:lnSpc>
                <a:spcPct val="80000"/>
              </a:lnSpc>
              <a:buNone/>
            </a:pPr>
            <a:endParaRPr lang="it-IT" dirty="0">
              <a:latin typeface="Garamond" charset="0"/>
            </a:endParaRPr>
          </a:p>
          <a:p>
            <a:pPr marL="0" indent="0" algn="just">
              <a:lnSpc>
                <a:spcPct val="80000"/>
              </a:lnSpc>
              <a:buFont typeface="Wingdings" charset="0"/>
              <a:buChar char="à"/>
            </a:pPr>
            <a:r>
              <a:rPr lang="it-IT" dirty="0">
                <a:latin typeface="Garamond" charset="0"/>
                <a:sym typeface="Wingdings" charset="0"/>
              </a:rPr>
              <a:t>il </a:t>
            </a:r>
            <a:r>
              <a:rPr lang="it-IT" b="1" u="sng" dirty="0">
                <a:latin typeface="Garamond" charset="0"/>
                <a:sym typeface="Wingdings" charset="0"/>
              </a:rPr>
              <a:t>concordato preventivo</a:t>
            </a:r>
            <a:r>
              <a:rPr lang="it-IT" dirty="0">
                <a:latin typeface="Garamond" charset="0"/>
                <a:sym typeface="Wingdings" charset="0"/>
              </a:rPr>
              <a:t>, </a:t>
            </a:r>
            <a:r>
              <a:rPr lang="it-IT" dirty="0" smtClean="0">
                <a:latin typeface="Garamond" charset="0"/>
                <a:sym typeface="Wingdings" charset="0"/>
              </a:rPr>
              <a:t>ha principali finalità</a:t>
            </a:r>
            <a:r>
              <a:rPr lang="it-IT" altLang="ja-JP" dirty="0" smtClean="0">
                <a:latin typeface="Garamond" charset="0"/>
                <a:sym typeface="Wingdings" charset="0"/>
              </a:rPr>
              <a:t> </a:t>
            </a:r>
            <a:r>
              <a:rPr lang="it-IT" altLang="ja-JP" dirty="0">
                <a:latin typeface="Garamond" charset="0"/>
                <a:sym typeface="Wingdings" charset="0"/>
              </a:rPr>
              <a:t>di liquidazione </a:t>
            </a:r>
            <a:r>
              <a:rPr lang="it-IT" altLang="ja-JP" dirty="0" err="1">
                <a:latin typeface="Garamond" charset="0"/>
                <a:sym typeface="Wingdings" charset="0"/>
              </a:rPr>
              <a:t>dell</a:t>
            </a:r>
            <a:r>
              <a:rPr lang="ja-JP" altLang="it-IT" dirty="0">
                <a:latin typeface="Garamond" charset="0"/>
                <a:sym typeface="Wingdings" charset="0"/>
              </a:rPr>
              <a:t>’</a:t>
            </a:r>
            <a:r>
              <a:rPr lang="it-IT" altLang="ja-JP" dirty="0">
                <a:latin typeface="Garamond" charset="0"/>
                <a:sym typeface="Wingdings" charset="0"/>
              </a:rPr>
              <a:t>impresa, può essere utilizzato anche nella prospettiva di continuazione </a:t>
            </a:r>
            <a:r>
              <a:rPr lang="it-IT" altLang="ja-JP" dirty="0" smtClean="0">
                <a:latin typeface="Garamond" charset="0"/>
                <a:sym typeface="Wingdings" charset="0"/>
              </a:rPr>
              <a:t>dell’attività aziendale (cfr. 186 bis L. Fall.) ;</a:t>
            </a:r>
            <a:endParaRPr lang="it-IT" altLang="ja-JP" dirty="0">
              <a:latin typeface="Garamond" charset="0"/>
              <a:sym typeface="Wingdings" charset="0"/>
            </a:endParaRPr>
          </a:p>
          <a:p>
            <a:pPr marL="0" indent="0" algn="just">
              <a:lnSpc>
                <a:spcPct val="80000"/>
              </a:lnSpc>
              <a:buNone/>
            </a:pPr>
            <a:endParaRPr lang="it-IT" dirty="0">
              <a:latin typeface="Garamond" charset="0"/>
              <a:sym typeface="Wingdings" charset="0"/>
            </a:endParaRPr>
          </a:p>
          <a:p>
            <a:pPr marL="0" indent="0" algn="just">
              <a:lnSpc>
                <a:spcPct val="80000"/>
              </a:lnSpc>
              <a:buFont typeface="Wingdings" charset="0"/>
              <a:buChar char="à"/>
            </a:pPr>
            <a:r>
              <a:rPr lang="it-IT" b="1" u="sng" dirty="0">
                <a:latin typeface="Garamond" charset="0"/>
                <a:sym typeface="Wingdings" charset="0"/>
              </a:rPr>
              <a:t>i piani di risanamento e gli accordi di ristrutturazione, </a:t>
            </a:r>
            <a:r>
              <a:rPr lang="it-IT" dirty="0" smtClean="0">
                <a:latin typeface="Garamond" charset="0"/>
                <a:sym typeface="Wingdings" charset="0"/>
              </a:rPr>
              <a:t>sono funzionali </a:t>
            </a:r>
            <a:r>
              <a:rPr lang="it-IT" altLang="ja-JP" dirty="0" smtClean="0">
                <a:latin typeface="Garamond" charset="0"/>
                <a:sym typeface="Wingdings" charset="0"/>
              </a:rPr>
              <a:t>alla </a:t>
            </a:r>
            <a:r>
              <a:rPr lang="it-IT" altLang="ja-JP" dirty="0">
                <a:latin typeface="Garamond" charset="0"/>
                <a:sym typeface="Wingdings" charset="0"/>
              </a:rPr>
              <a:t>prosecuzione </a:t>
            </a:r>
            <a:r>
              <a:rPr lang="it-IT" altLang="ja-JP" dirty="0" smtClean="0">
                <a:latin typeface="Garamond" charset="0"/>
                <a:sym typeface="Wingdings" charset="0"/>
              </a:rPr>
              <a:t>dell’attività </a:t>
            </a:r>
            <a:r>
              <a:rPr lang="it-IT" altLang="ja-JP" dirty="0">
                <a:latin typeface="Garamond" charset="0"/>
                <a:sym typeface="Wingdings" charset="0"/>
              </a:rPr>
              <a:t>di impresa, </a:t>
            </a:r>
            <a:r>
              <a:rPr lang="it-IT" altLang="ja-JP" dirty="0" smtClean="0">
                <a:latin typeface="Garamond" charset="0"/>
                <a:sym typeface="Wingdings" charset="0"/>
              </a:rPr>
              <a:t>ma nulla esclude che possano avere fini </a:t>
            </a:r>
            <a:r>
              <a:rPr lang="it-IT" altLang="ja-JP" dirty="0">
                <a:latin typeface="Garamond" charset="0"/>
                <a:sym typeface="Wingdings" charset="0"/>
              </a:rPr>
              <a:t>liquidatori.</a:t>
            </a:r>
            <a:endParaRPr lang="it-IT" dirty="0">
              <a:latin typeface="Garamond" charset="0"/>
            </a:endParaRPr>
          </a:p>
          <a:p>
            <a:pPr marL="0" indent="0" algn="just">
              <a:lnSpc>
                <a:spcPct val="80000"/>
              </a:lnSpc>
              <a:buNone/>
            </a:pPr>
            <a:endParaRPr lang="it-IT" dirty="0">
              <a:latin typeface="Arial" charset="0"/>
            </a:endParaRPr>
          </a:p>
          <a:p>
            <a:pPr marL="0" indent="0" algn="just">
              <a:lnSpc>
                <a:spcPct val="80000"/>
              </a:lnSpc>
              <a:buNone/>
            </a:pPr>
            <a:endParaRPr lang="it-IT" dirty="0">
              <a:latin typeface="Arial" charset="0"/>
            </a:endParaRPr>
          </a:p>
          <a:p>
            <a:pPr marL="0" indent="0" algn="just">
              <a:lnSpc>
                <a:spcPct val="80000"/>
              </a:lnSpc>
              <a:buNone/>
            </a:pPr>
            <a:endParaRPr lang="it-IT" dirty="0">
              <a:latin typeface="Arial" charset="0"/>
            </a:endParaRPr>
          </a:p>
          <a:p>
            <a:pPr marL="0" indent="0" algn="just">
              <a:lnSpc>
                <a:spcPct val="80000"/>
              </a:lnSpc>
              <a:buNone/>
            </a:pPr>
            <a:endParaRPr lang="it-IT" dirty="0">
              <a:latin typeface="Arial" charset="0"/>
            </a:endParaRPr>
          </a:p>
          <a:p>
            <a:pPr marL="0" indent="0" algn="just">
              <a:lnSpc>
                <a:spcPct val="80000"/>
              </a:lnSpc>
              <a:buNone/>
            </a:pPr>
            <a:endParaRPr lang="it-IT" dirty="0">
              <a:latin typeface="Arial" charset="0"/>
            </a:endParaRPr>
          </a:p>
          <a:p>
            <a:pPr marL="0" indent="0" algn="just">
              <a:lnSpc>
                <a:spcPct val="80000"/>
              </a:lnSpc>
              <a:buNone/>
            </a:pPr>
            <a:endParaRPr lang="it-IT" dirty="0">
              <a:latin typeface="Arial" charset="0"/>
            </a:endParaRPr>
          </a:p>
          <a:p>
            <a:pPr marL="0" indent="0" algn="just">
              <a:lnSpc>
                <a:spcPct val="80000"/>
              </a:lnSpc>
              <a:buNone/>
            </a:pPr>
            <a:endParaRPr lang="it-IT" dirty="0">
              <a:latin typeface="Arial" charset="0"/>
            </a:endParaRPr>
          </a:p>
          <a:p>
            <a:pPr marL="0" indent="0" algn="just">
              <a:lnSpc>
                <a:spcPct val="80000"/>
              </a:lnSpc>
              <a:buNone/>
            </a:pPr>
            <a:endParaRPr lang="it-IT" dirty="0">
              <a:latin typeface="Arial" charset="0"/>
            </a:endParaRPr>
          </a:p>
          <a:p>
            <a:endParaRPr lang="en-GB" dirty="0"/>
          </a:p>
        </p:txBody>
      </p:sp>
      <p:sp>
        <p:nvSpPr>
          <p:cNvPr id="3" name="Titolo 2"/>
          <p:cNvSpPr>
            <a:spLocks noGrp="1"/>
          </p:cNvSpPr>
          <p:nvPr>
            <p:ph type="title"/>
          </p:nvPr>
        </p:nvSpPr>
        <p:spPr/>
        <p:txBody>
          <a:bodyPr>
            <a:normAutofit fontScale="90000"/>
          </a:bodyPr>
          <a:lstStyle/>
          <a:p>
            <a:r>
              <a:rPr lang="it-IT" i="1" u="sng" dirty="0" smtClean="0">
                <a:solidFill>
                  <a:srgbClr val="FFFF00"/>
                </a:solidFill>
                <a:effectLst>
                  <a:outerShdw blurRad="38100" dist="38100" dir="2700000" algn="tl">
                    <a:srgbClr val="DDDDDD"/>
                  </a:outerShdw>
                </a:effectLst>
                <a:latin typeface="Arial" charset="0"/>
              </a:rPr>
              <a:t>Finalità degli </a:t>
            </a:r>
            <a:r>
              <a:rPr lang="it-IT" i="1" u="sng" dirty="0">
                <a:solidFill>
                  <a:srgbClr val="FFFF00"/>
                </a:solidFill>
                <a:effectLst>
                  <a:outerShdw blurRad="38100" dist="38100" dir="2700000" algn="tl">
                    <a:srgbClr val="DDDDDD"/>
                  </a:outerShdw>
                </a:effectLst>
                <a:latin typeface="Arial" charset="0"/>
              </a:rPr>
              <a:t>strumenti di composizione della crisi</a:t>
            </a:r>
            <a:endParaRPr lang="en-GB" dirty="0">
              <a:solidFill>
                <a:srgbClr val="FFFF00"/>
              </a:solidFill>
            </a:endParaRPr>
          </a:p>
        </p:txBody>
      </p:sp>
      <p:sp>
        <p:nvSpPr>
          <p:cNvPr id="4" name="Segnaposto piè di pagina 3"/>
          <p:cNvSpPr>
            <a:spLocks noGrp="1"/>
          </p:cNvSpPr>
          <p:nvPr>
            <p:ph type="ftr" sz="quarter" idx="11"/>
          </p:nvPr>
        </p:nvSpPr>
        <p:spPr/>
        <p:txBody>
          <a:bodyPr/>
          <a:lstStyle/>
          <a:p>
            <a:r>
              <a:rPr lang="en-GB" smtClean="0"/>
              <a:t>gam trimarchi </a:t>
            </a:r>
            <a:endParaRPr lang="en-GB"/>
          </a:p>
        </p:txBody>
      </p:sp>
      <p:sp>
        <p:nvSpPr>
          <p:cNvPr id="5" name="Segnaposto numero diapositiva 4"/>
          <p:cNvSpPr>
            <a:spLocks noGrp="1"/>
          </p:cNvSpPr>
          <p:nvPr>
            <p:ph type="sldNum" sz="quarter" idx="12"/>
          </p:nvPr>
        </p:nvSpPr>
        <p:spPr/>
        <p:txBody>
          <a:bodyPr/>
          <a:lstStyle/>
          <a:p>
            <a:fld id="{771419B9-BFC5-2B49-8DA3-07D72B2039B4}" type="slidenum">
              <a:rPr lang="en-GB" smtClean="0"/>
              <a:pPr/>
              <a:t>4</a:t>
            </a:fld>
            <a:endParaRPr lang="en-GB"/>
          </a:p>
        </p:txBody>
      </p:sp>
    </p:spTree>
    <p:extLst>
      <p:ext uri="{BB962C8B-B14F-4D97-AF65-F5344CB8AC3E}">
        <p14:creationId xmlns:p14="http://schemas.microsoft.com/office/powerpoint/2010/main" xmlns="" val="3010968347"/>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039602"/>
            <a:ext cx="7408333" cy="4086561"/>
          </a:xfrm>
        </p:spPr>
        <p:txBody>
          <a:bodyPr/>
          <a:lstStyle/>
          <a:p>
            <a:pPr algn="ctr"/>
            <a:endParaRPr lang="en-GB" dirty="0" smtClean="0"/>
          </a:p>
          <a:p>
            <a:endParaRPr lang="en-GB" dirty="0"/>
          </a:p>
        </p:txBody>
      </p:sp>
      <p:sp>
        <p:nvSpPr>
          <p:cNvPr id="3" name="Titolo 2"/>
          <p:cNvSpPr>
            <a:spLocks noGrp="1"/>
          </p:cNvSpPr>
          <p:nvPr>
            <p:ph type="title"/>
          </p:nvPr>
        </p:nvSpPr>
        <p:spPr/>
        <p:txBody>
          <a:bodyPr>
            <a:normAutofit fontScale="90000"/>
          </a:bodyPr>
          <a:lstStyle/>
          <a:p>
            <a:r>
              <a:rPr lang="it-IT" b="1" i="1" spc="300" dirty="0" smtClean="0">
                <a:ln w="11430" cmpd="sng">
                  <a:solidFill>
                    <a:schemeClr val="accent1">
                      <a:tint val="10000"/>
                    </a:schemeClr>
                  </a:solidFill>
                  <a:prstDash val="solid"/>
                  <a:miter lim="800000"/>
                </a:ln>
                <a:solidFill>
                  <a:srgbClr val="FFFF00"/>
                </a:solidFill>
                <a:effectLst>
                  <a:glow rad="45500">
                    <a:schemeClr val="accent1">
                      <a:satMod val="220000"/>
                      <a:alpha val="35000"/>
                    </a:schemeClr>
                  </a:glow>
                </a:effectLst>
              </a:rPr>
              <a:t>L’efficienza degli strumenti di composizione della crisi </a:t>
            </a:r>
            <a:endParaRPr lang="it-IT" b="1" i="1" spc="300" dirty="0">
              <a:ln w="11430" cmpd="sng">
                <a:solidFill>
                  <a:schemeClr val="accent1">
                    <a:tint val="10000"/>
                  </a:schemeClr>
                </a:solidFill>
                <a:prstDash val="solid"/>
                <a:miter lim="800000"/>
              </a:ln>
              <a:solidFill>
                <a:srgbClr val="FFFF00"/>
              </a:solidFill>
              <a:effectLst>
                <a:glow rad="45500">
                  <a:schemeClr val="accent1">
                    <a:satMod val="220000"/>
                    <a:alpha val="35000"/>
                  </a:schemeClr>
                </a:glow>
              </a:effectLst>
            </a:endParaRPr>
          </a:p>
        </p:txBody>
      </p:sp>
      <p:graphicFrame>
        <p:nvGraphicFramePr>
          <p:cNvPr id="4" name="Tabella 3"/>
          <p:cNvGraphicFramePr>
            <a:graphicFrameLocks noGrp="1"/>
          </p:cNvGraphicFramePr>
          <p:nvPr>
            <p:extLst>
              <p:ext uri="{D42A27DB-BD31-4B8C-83A1-F6EECF244321}">
                <p14:modId xmlns:p14="http://schemas.microsoft.com/office/powerpoint/2010/main" xmlns="" val="2560117994"/>
              </p:ext>
            </p:extLst>
          </p:nvPr>
        </p:nvGraphicFramePr>
        <p:xfrm>
          <a:off x="1808914" y="1821530"/>
          <a:ext cx="5657670" cy="5033100"/>
        </p:xfrm>
        <a:graphic>
          <a:graphicData uri="http://schemas.openxmlformats.org/drawingml/2006/table">
            <a:tbl>
              <a:tblPr firstRow="1" bandRow="1">
                <a:tableStyleId>{5C22544A-7EE6-4342-B048-85BDC9FD1C3A}</a:tableStyleId>
              </a:tblPr>
              <a:tblGrid>
                <a:gridCol w="1885890"/>
                <a:gridCol w="1885890"/>
                <a:gridCol w="1885890"/>
              </a:tblGrid>
              <a:tr h="796380">
                <a:tc>
                  <a:txBody>
                    <a:bodyPr/>
                    <a:lstStyle/>
                    <a:p>
                      <a:pPr algn="ctr"/>
                      <a:r>
                        <a:rPr lang="it-IT" noProof="0" smtClean="0">
                          <a:solidFill>
                            <a:srgbClr val="FFFF00"/>
                          </a:solidFill>
                        </a:rPr>
                        <a:t>Piani di risanamento </a:t>
                      </a:r>
                      <a:endParaRPr lang="it-IT" noProof="0">
                        <a:solidFill>
                          <a:srgbClr val="FFFF00"/>
                        </a:solidFill>
                      </a:endParaRPr>
                    </a:p>
                  </a:txBody>
                  <a:tcPr/>
                </a:tc>
                <a:tc>
                  <a:txBody>
                    <a:bodyPr/>
                    <a:lstStyle/>
                    <a:p>
                      <a:pPr algn="ctr"/>
                      <a:r>
                        <a:rPr lang="it-IT" noProof="0" smtClean="0">
                          <a:solidFill>
                            <a:srgbClr val="FFFF00"/>
                          </a:solidFill>
                        </a:rPr>
                        <a:t>Accordi</a:t>
                      </a:r>
                      <a:r>
                        <a:rPr lang="it-IT" baseline="0" noProof="0" smtClean="0">
                          <a:solidFill>
                            <a:srgbClr val="FFFF00"/>
                          </a:solidFill>
                        </a:rPr>
                        <a:t> di ristrutturazione </a:t>
                      </a:r>
                      <a:endParaRPr lang="it-IT" noProof="0">
                        <a:solidFill>
                          <a:srgbClr val="FFFF00"/>
                        </a:solidFill>
                      </a:endParaRPr>
                    </a:p>
                  </a:txBody>
                  <a:tcPr/>
                </a:tc>
                <a:tc>
                  <a:txBody>
                    <a:bodyPr/>
                    <a:lstStyle/>
                    <a:p>
                      <a:pPr algn="ctr"/>
                      <a:r>
                        <a:rPr lang="it-IT" noProof="0" smtClean="0">
                          <a:solidFill>
                            <a:srgbClr val="FFFF00"/>
                          </a:solidFill>
                        </a:rPr>
                        <a:t>Concordato preventivo </a:t>
                      </a:r>
                      <a:endParaRPr lang="it-IT" noProof="0">
                        <a:solidFill>
                          <a:srgbClr val="FFFF00"/>
                        </a:solidFill>
                      </a:endParaRPr>
                    </a:p>
                  </a:txBody>
                  <a:tcPr/>
                </a:tc>
              </a:tr>
              <a:tr h="4039657">
                <a:tc>
                  <a:txBody>
                    <a:bodyPr/>
                    <a:lstStyle/>
                    <a:p>
                      <a:r>
                        <a:rPr lang="it-IT" sz="1600" b="1" cap="none" spc="0" noProof="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a:t>
                      </a:r>
                      <a:r>
                        <a:rPr lang="it-IT" sz="1600" noProof="0" dirty="0" smtClean="0"/>
                        <a:t>utonomia</a:t>
                      </a:r>
                      <a:r>
                        <a:rPr lang="it-IT" sz="1600" baseline="0" noProof="0" dirty="0" smtClean="0"/>
                        <a:t> </a:t>
                      </a:r>
                    </a:p>
                    <a:p>
                      <a:r>
                        <a:rPr lang="it-IT" sz="1600" b="1" cap="none" spc="0" baseline="0" noProof="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a:t>
                      </a:r>
                      <a:r>
                        <a:rPr lang="it-IT" sz="1600" baseline="0" noProof="0" dirty="0" smtClean="0"/>
                        <a:t>ttestazione </a:t>
                      </a:r>
                    </a:p>
                    <a:p>
                      <a:r>
                        <a:rPr lang="it-IT" sz="1600" b="1" cap="none" spc="0" baseline="0" noProof="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E</a:t>
                      </a:r>
                      <a:r>
                        <a:rPr lang="it-IT" sz="1600" baseline="0" noProof="0" dirty="0" smtClean="0"/>
                        <a:t>senzione da revocatoria </a:t>
                      </a:r>
                      <a:endParaRPr lang="it-IT" sz="1600" noProof="0" dirty="0"/>
                    </a:p>
                  </a:txBody>
                  <a:tcPr/>
                </a:tc>
                <a:tc>
                  <a:txBody>
                    <a:bodyPr/>
                    <a:lstStyle/>
                    <a:p>
                      <a:r>
                        <a:rPr lang="it-IT" sz="1600" b="1" cap="none" spc="0" noProof="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M</a:t>
                      </a:r>
                      <a:r>
                        <a:rPr lang="it-IT" sz="1600" noProof="0" dirty="0" smtClean="0"/>
                        <a:t>inore Autonomia  ( </a:t>
                      </a:r>
                      <a:r>
                        <a:rPr lang="it-IT" sz="1600" u="sng" noProof="0" dirty="0" smtClean="0"/>
                        <a:t>deposito-omologazione </a:t>
                      </a:r>
                      <a:r>
                        <a:rPr lang="it-IT" sz="1600" noProof="0" dirty="0" smtClean="0"/>
                        <a:t>) </a:t>
                      </a:r>
                    </a:p>
                    <a:p>
                      <a:r>
                        <a:rPr lang="it-IT" sz="1600" b="1" cap="none" spc="0" noProof="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a:t>
                      </a:r>
                      <a:r>
                        <a:rPr lang="it-IT" sz="1600" noProof="0" dirty="0" smtClean="0"/>
                        <a:t>ttestazione</a:t>
                      </a:r>
                      <a:r>
                        <a:rPr lang="it-IT" sz="1600" baseline="0" noProof="0" dirty="0" smtClean="0"/>
                        <a:t> e formalità ex 161 LF</a:t>
                      </a:r>
                    </a:p>
                    <a:p>
                      <a:r>
                        <a:rPr lang="it-IT" sz="1600" b="1" cap="none" spc="0" baseline="0" noProof="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B</a:t>
                      </a:r>
                      <a:r>
                        <a:rPr lang="it-IT" sz="1600" baseline="0" noProof="0" dirty="0" smtClean="0"/>
                        <a:t>locco temporaneo delle iniziative dei creditori </a:t>
                      </a:r>
                    </a:p>
                    <a:p>
                      <a:r>
                        <a:rPr lang="it-IT" sz="1600" baseline="0" noProof="0" dirty="0" smtClean="0"/>
                        <a:t>“</a:t>
                      </a:r>
                      <a:r>
                        <a:rPr lang="it-IT" sz="1600" b="1" cap="none" spc="0" baseline="0" noProof="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a:t>
                      </a:r>
                      <a:r>
                        <a:rPr lang="it-IT" sz="1600" baseline="0" noProof="0" dirty="0" err="1" smtClean="0"/>
                        <a:t>utomatic</a:t>
                      </a:r>
                      <a:r>
                        <a:rPr lang="it-IT" sz="1600" baseline="0" noProof="0" dirty="0" smtClean="0"/>
                        <a:t> stay” </a:t>
                      </a:r>
                    </a:p>
                    <a:p>
                      <a:r>
                        <a:rPr lang="it-IT" sz="1600" b="1" u="sng" cap="none" spc="0" baseline="0" noProof="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182 </a:t>
                      </a:r>
                      <a:r>
                        <a:rPr lang="it-IT" sz="1600" b="1" u="sng" cap="none" spc="0" baseline="0" noProof="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quinquies</a:t>
                      </a:r>
                      <a:r>
                        <a:rPr lang="it-IT" sz="1600" b="1" u="sng" cap="none" spc="0" baseline="0" noProof="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LF </a:t>
                      </a:r>
                    </a:p>
                    <a:p>
                      <a:r>
                        <a:rPr lang="it-IT" sz="1600" b="1" u="sng" cap="none" spc="0" baseline="0" noProof="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182 </a:t>
                      </a:r>
                      <a:r>
                        <a:rPr lang="it-IT" sz="1600" b="1" u="sng" cap="none" spc="0" baseline="0" noProof="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sexies</a:t>
                      </a:r>
                      <a:r>
                        <a:rPr lang="it-IT" sz="1600" b="1" u="sng" cap="none" spc="0" baseline="0" noProof="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LF </a:t>
                      </a:r>
                      <a:endParaRPr lang="it-IT" sz="1600" b="1" u="sng" cap="none" spc="0" noProof="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txBody>
                  <a:tcPr/>
                </a:tc>
                <a:tc>
                  <a:txBody>
                    <a:bodyPr/>
                    <a:lstStyle/>
                    <a:p>
                      <a:r>
                        <a:rPr lang="it-IT" sz="1600" b="1" cap="none" spc="0" noProof="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M</a:t>
                      </a:r>
                      <a:r>
                        <a:rPr lang="it-IT" sz="1600" noProof="0" dirty="0" smtClean="0"/>
                        <a:t>inore autonomia (</a:t>
                      </a:r>
                      <a:r>
                        <a:rPr lang="it-IT" sz="1600" u="sng" noProof="0" dirty="0" smtClean="0"/>
                        <a:t>ammissione- omologazione</a:t>
                      </a:r>
                      <a:r>
                        <a:rPr lang="it-IT" sz="1600" noProof="0" dirty="0" smtClean="0"/>
                        <a:t>)</a:t>
                      </a:r>
                      <a:r>
                        <a:rPr lang="it-IT" sz="1600" baseline="0" noProof="0" dirty="0" smtClean="0"/>
                        <a:t> </a:t>
                      </a:r>
                      <a:endParaRPr lang="it-IT" sz="1600" noProof="0" dirty="0" smtClean="0"/>
                    </a:p>
                    <a:p>
                      <a:r>
                        <a:rPr lang="it-IT" sz="1600" b="1" cap="none" spc="0" noProof="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a:t>
                      </a:r>
                      <a:r>
                        <a:rPr lang="it-IT" sz="1600" noProof="0" dirty="0" smtClean="0"/>
                        <a:t>ttestazione e formalità </a:t>
                      </a:r>
                    </a:p>
                    <a:p>
                      <a:r>
                        <a:rPr lang="it-IT" sz="1600" u="sng" noProof="0" dirty="0" smtClean="0"/>
                        <a:t>Effetti </a:t>
                      </a:r>
                      <a:r>
                        <a:rPr lang="it-IT" sz="1600" noProof="0" dirty="0" smtClean="0"/>
                        <a:t>dell’ammissione : organi </a:t>
                      </a:r>
                    </a:p>
                    <a:p>
                      <a:r>
                        <a:rPr lang="it-IT" sz="1600" b="1" cap="none" spc="0" noProof="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a:t>
                      </a:r>
                      <a:r>
                        <a:rPr lang="it-IT" sz="1600" noProof="0" dirty="0" smtClean="0"/>
                        <a:t>mministrazione dei beni</a:t>
                      </a:r>
                      <a:r>
                        <a:rPr lang="it-IT" sz="1600" baseline="0" noProof="0" dirty="0" smtClean="0"/>
                        <a:t> (167 LF) </a:t>
                      </a:r>
                    </a:p>
                    <a:p>
                      <a:r>
                        <a:rPr lang="it-IT" sz="1600" b="1" cap="none" spc="0" baseline="0" noProof="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B</a:t>
                      </a:r>
                      <a:r>
                        <a:rPr lang="it-IT" sz="1600" baseline="0" noProof="0" dirty="0" smtClean="0"/>
                        <a:t>locco temporaneo per I creditori (168 LF )</a:t>
                      </a:r>
                    </a:p>
                    <a:p>
                      <a:r>
                        <a:rPr lang="it-IT" sz="1600" baseline="0" noProof="0" dirty="0" smtClean="0"/>
                        <a:t>Effetti sui </a:t>
                      </a:r>
                      <a:r>
                        <a:rPr lang="it-IT" sz="1600" b="1" cap="none" spc="0" baseline="0" noProof="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contratti in corso </a:t>
                      </a:r>
                      <a:r>
                        <a:rPr lang="it-IT" sz="1600" baseline="0" noProof="0" dirty="0" smtClean="0"/>
                        <a:t>( 169bis LF ) </a:t>
                      </a:r>
                    </a:p>
                    <a:p>
                      <a:r>
                        <a:rPr lang="it-IT" sz="1600" b="1" u="sng" cap="none" spc="0" baseline="0" noProof="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182 </a:t>
                      </a:r>
                      <a:r>
                        <a:rPr lang="it-IT" sz="1600" b="1" u="sng" cap="none" spc="0" baseline="0" noProof="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quinq</a:t>
                      </a:r>
                      <a:r>
                        <a:rPr lang="it-IT" sz="1600" b="1" u="sng" cap="none" spc="0" baseline="0" noProof="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\sex LF</a:t>
                      </a:r>
                    </a:p>
                  </a:txBody>
                  <a:tcPr/>
                </a:tc>
              </a:tr>
            </a:tbl>
          </a:graphicData>
        </a:graphic>
      </p:graphicFrame>
      <p:sp>
        <p:nvSpPr>
          <p:cNvPr id="5" name="Segnaposto piè di pagina 4"/>
          <p:cNvSpPr>
            <a:spLocks noGrp="1"/>
          </p:cNvSpPr>
          <p:nvPr>
            <p:ph type="ftr" sz="quarter" idx="11"/>
          </p:nvPr>
        </p:nvSpPr>
        <p:spPr/>
        <p:txBody>
          <a:bodyPr/>
          <a:lstStyle/>
          <a:p>
            <a:r>
              <a:rPr lang="en-GB" smtClean="0"/>
              <a:t>gam trimarchi </a:t>
            </a:r>
            <a:endParaRPr lang="en-GB"/>
          </a:p>
        </p:txBody>
      </p:sp>
      <p:sp>
        <p:nvSpPr>
          <p:cNvPr id="6" name="Segnaposto numero diapositiva 5"/>
          <p:cNvSpPr>
            <a:spLocks noGrp="1"/>
          </p:cNvSpPr>
          <p:nvPr>
            <p:ph type="sldNum" sz="quarter" idx="12"/>
          </p:nvPr>
        </p:nvSpPr>
        <p:spPr/>
        <p:txBody>
          <a:bodyPr/>
          <a:lstStyle/>
          <a:p>
            <a:fld id="{771419B9-BFC5-2B49-8DA3-07D72B2039B4}" type="slidenum">
              <a:rPr lang="en-GB" smtClean="0"/>
              <a:pPr/>
              <a:t>5</a:t>
            </a:fld>
            <a:endParaRPr lang="en-GB"/>
          </a:p>
        </p:txBody>
      </p:sp>
    </p:spTree>
    <p:extLst>
      <p:ext uri="{BB962C8B-B14F-4D97-AF65-F5344CB8AC3E}">
        <p14:creationId xmlns:p14="http://schemas.microsoft.com/office/powerpoint/2010/main" xmlns="" val="2682648618"/>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7500" lnSpcReduction="20000"/>
          </a:bodyPr>
          <a:lstStyle/>
          <a:p>
            <a:pPr algn="just"/>
            <a:r>
              <a:rPr lang="it-IT"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Solo l’imprenditore può ricorrervi ; </a:t>
            </a:r>
          </a:p>
          <a:p>
            <a:pPr algn="just"/>
            <a:r>
              <a:rPr lang="it-IT"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Quindi : </a:t>
            </a:r>
          </a:p>
          <a:p>
            <a:pPr algn="just"/>
            <a:r>
              <a:rPr lang="it-IT"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l’imprenditore individuale; le società di persone; le società di capitali; le società cooperative ; le società consortili; I consorzi ; le società con partecipazione pubblica;  </a:t>
            </a:r>
          </a:p>
          <a:p>
            <a:pPr algn="just"/>
            <a:r>
              <a:rPr lang="it-IT"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l’imprenditore agricolo e quello commerciale ;</a:t>
            </a:r>
          </a:p>
          <a:p>
            <a:pPr algn="just"/>
            <a:r>
              <a:rPr lang="it-IT"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è espressamente esclusa l’impresa assicuratrice, nulla è detto per le Banche. Trattandosi di procedura non concorsuale deve ritenersi che le Banche siano ammesse alla procedura di cui all’articolo 182 bis cc.; </a:t>
            </a:r>
          </a:p>
          <a:p>
            <a:pPr algn="just"/>
            <a:r>
              <a:rPr lang="it-IT"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Non è necessario il requisito dell’iscrizione nel registro delle imprese . E opportuna la regolarizzazione preventiva </a:t>
            </a:r>
          </a:p>
          <a:p>
            <a:pPr algn="just"/>
            <a:r>
              <a:rPr lang="it-IT"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È escluso il “debitore civile “ </a:t>
            </a:r>
            <a:endParaRPr lang="it-IT"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p:txBody>
      </p:sp>
      <p:sp>
        <p:nvSpPr>
          <p:cNvPr id="3" name="Titolo 2"/>
          <p:cNvSpPr>
            <a:spLocks noGrp="1"/>
          </p:cNvSpPr>
          <p:nvPr>
            <p:ph type="title"/>
          </p:nvPr>
        </p:nvSpPr>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GB" b="1" i="1" u="sng" dirty="0" smtClean="0">
                <a:ln w="11430"/>
                <a:solidFill>
                  <a:srgbClr val="FFFF00"/>
                </a:solidFill>
                <a:effectLst>
                  <a:outerShdw blurRad="50800" dist="39000" dir="5460000" algn="tl">
                    <a:srgbClr val="000000">
                      <a:alpha val="38000"/>
                    </a:srgbClr>
                  </a:outerShdw>
                </a:effectLst>
              </a:rPr>
              <a:t>Art. 182bis :</a:t>
            </a:r>
            <a:r>
              <a:rPr lang="en-GB" b="1" i="1" u="sng" dirty="0" err="1" smtClean="0">
                <a:ln w="11430"/>
                <a:solidFill>
                  <a:srgbClr val="FFFF00"/>
                </a:solidFill>
                <a:effectLst>
                  <a:outerShdw blurRad="50800" dist="39000" dir="5460000" algn="tl">
                    <a:srgbClr val="000000">
                      <a:alpha val="38000"/>
                    </a:srgbClr>
                  </a:outerShdw>
                </a:effectLst>
              </a:rPr>
              <a:t>il</a:t>
            </a:r>
            <a:r>
              <a:rPr lang="en-GB" b="1" i="1" u="sng" dirty="0" smtClean="0">
                <a:ln w="11430"/>
                <a:solidFill>
                  <a:srgbClr val="FFFF00"/>
                </a:solidFill>
                <a:effectLst>
                  <a:outerShdw blurRad="50800" dist="39000" dir="5460000" algn="tl">
                    <a:srgbClr val="000000">
                      <a:alpha val="38000"/>
                    </a:srgbClr>
                  </a:outerShdw>
                </a:effectLst>
              </a:rPr>
              <a:t> </a:t>
            </a:r>
            <a:r>
              <a:rPr lang="en-GB" b="1" i="1" u="sng" dirty="0" err="1" smtClean="0">
                <a:ln w="11430"/>
                <a:solidFill>
                  <a:srgbClr val="FFFF00"/>
                </a:solidFill>
                <a:effectLst>
                  <a:outerShdw blurRad="50800" dist="39000" dir="5460000" algn="tl">
                    <a:srgbClr val="000000">
                      <a:alpha val="38000"/>
                    </a:srgbClr>
                  </a:outerShdw>
                </a:effectLst>
              </a:rPr>
              <a:t>presupposto</a:t>
            </a:r>
            <a:r>
              <a:rPr lang="en-GB" b="1" i="1" u="sng" dirty="0" smtClean="0">
                <a:ln w="11430"/>
                <a:solidFill>
                  <a:srgbClr val="FFFF00"/>
                </a:solidFill>
                <a:effectLst>
                  <a:outerShdw blurRad="50800" dist="39000" dir="5460000" algn="tl">
                    <a:srgbClr val="000000">
                      <a:alpha val="38000"/>
                    </a:srgbClr>
                  </a:outerShdw>
                </a:effectLst>
              </a:rPr>
              <a:t> </a:t>
            </a:r>
            <a:r>
              <a:rPr lang="en-GB" b="1" i="1" u="sng" dirty="0" err="1" smtClean="0">
                <a:ln w="11430"/>
                <a:solidFill>
                  <a:srgbClr val="FFFF00"/>
                </a:solidFill>
                <a:effectLst>
                  <a:outerShdw blurRad="50800" dist="39000" dir="5460000" algn="tl">
                    <a:srgbClr val="000000">
                      <a:alpha val="38000"/>
                    </a:srgbClr>
                  </a:outerShdw>
                </a:effectLst>
              </a:rPr>
              <a:t>soggettivo</a:t>
            </a:r>
            <a:r>
              <a:rPr lang="en-GB" b="1" i="1" u="sng" dirty="0" smtClean="0">
                <a:ln w="11430"/>
                <a:solidFill>
                  <a:srgbClr val="FFFF00"/>
                </a:solidFill>
                <a:effectLst>
                  <a:outerShdw blurRad="50800" dist="39000" dir="5460000" algn="tl">
                    <a:srgbClr val="000000">
                      <a:alpha val="38000"/>
                    </a:srgbClr>
                  </a:outerShdw>
                </a:effectLst>
              </a:rPr>
              <a:t> </a:t>
            </a:r>
            <a:r>
              <a:rPr lang="en-GB" b="1" i="1" u="sng" dirty="0" err="1" smtClean="0">
                <a:ln w="11430"/>
                <a:solidFill>
                  <a:srgbClr val="FFFF00"/>
                </a:solidFill>
                <a:effectLst>
                  <a:outerShdw blurRad="50800" dist="39000" dir="5460000" algn="tl">
                    <a:srgbClr val="000000">
                      <a:alpha val="38000"/>
                    </a:srgbClr>
                  </a:outerShdw>
                </a:effectLst>
              </a:rPr>
              <a:t>ed</a:t>
            </a:r>
            <a:r>
              <a:rPr lang="en-GB" b="1" i="1" u="sng" dirty="0" smtClean="0">
                <a:ln w="11430"/>
                <a:solidFill>
                  <a:srgbClr val="FFFF00"/>
                </a:solidFill>
                <a:effectLst>
                  <a:outerShdw blurRad="50800" dist="39000" dir="5460000" algn="tl">
                    <a:srgbClr val="000000">
                      <a:alpha val="38000"/>
                    </a:srgbClr>
                  </a:outerShdw>
                </a:effectLst>
              </a:rPr>
              <a:t> </a:t>
            </a:r>
            <a:r>
              <a:rPr lang="en-GB" b="1" i="1" u="sng" dirty="0" err="1" smtClean="0">
                <a:ln w="11430"/>
                <a:solidFill>
                  <a:srgbClr val="FFFF00"/>
                </a:solidFill>
                <a:effectLst>
                  <a:outerShdw blurRad="50800" dist="39000" dir="5460000" algn="tl">
                    <a:srgbClr val="000000">
                      <a:alpha val="38000"/>
                    </a:srgbClr>
                  </a:outerShdw>
                </a:effectLst>
              </a:rPr>
              <a:t>oggettivo</a:t>
            </a:r>
            <a:r>
              <a:rPr lang="en-GB" b="1" i="1" u="sng" dirty="0" smtClean="0">
                <a:ln w="11430"/>
                <a:solidFill>
                  <a:srgbClr val="FFFF00"/>
                </a:solidFill>
                <a:effectLst>
                  <a:outerShdw blurRad="50800" dist="39000" dir="5460000" algn="tl">
                    <a:srgbClr val="000000">
                      <a:alpha val="38000"/>
                    </a:srgbClr>
                  </a:outerShdw>
                </a:effectLst>
              </a:rPr>
              <a:t> </a:t>
            </a:r>
            <a:endParaRPr lang="en-GB" b="1" i="1" u="sng" dirty="0">
              <a:ln w="11430"/>
              <a:solidFill>
                <a:srgbClr val="FFFF00"/>
              </a:solidFill>
              <a:effectLst>
                <a:outerShdw blurRad="50800" dist="39000" dir="5460000" algn="tl">
                  <a:srgbClr val="000000">
                    <a:alpha val="38000"/>
                  </a:srgbClr>
                </a:outerShdw>
              </a:effectLst>
            </a:endParaRPr>
          </a:p>
        </p:txBody>
      </p:sp>
      <p:sp>
        <p:nvSpPr>
          <p:cNvPr id="4" name="Segnaposto piè di pagina 3"/>
          <p:cNvSpPr>
            <a:spLocks noGrp="1"/>
          </p:cNvSpPr>
          <p:nvPr>
            <p:ph type="ftr" sz="quarter" idx="11"/>
          </p:nvPr>
        </p:nvSpPr>
        <p:spPr/>
        <p:txBody>
          <a:bodyPr/>
          <a:lstStyle/>
          <a:p>
            <a:r>
              <a:rPr lang="en-GB" smtClean="0"/>
              <a:t>gam trimarchi </a:t>
            </a:r>
            <a:endParaRPr lang="en-GB"/>
          </a:p>
        </p:txBody>
      </p:sp>
      <p:sp>
        <p:nvSpPr>
          <p:cNvPr id="5" name="Segnaposto numero diapositiva 4"/>
          <p:cNvSpPr>
            <a:spLocks noGrp="1"/>
          </p:cNvSpPr>
          <p:nvPr>
            <p:ph type="sldNum" sz="quarter" idx="12"/>
          </p:nvPr>
        </p:nvSpPr>
        <p:spPr/>
        <p:txBody>
          <a:bodyPr/>
          <a:lstStyle/>
          <a:p>
            <a:fld id="{771419B9-BFC5-2B49-8DA3-07D72B2039B4}" type="slidenum">
              <a:rPr lang="en-GB" smtClean="0"/>
              <a:pPr/>
              <a:t>6</a:t>
            </a:fld>
            <a:endParaRPr lang="en-GB"/>
          </a:p>
        </p:txBody>
      </p:sp>
    </p:spTree>
    <p:extLst>
      <p:ext uri="{BB962C8B-B14F-4D97-AF65-F5344CB8AC3E}">
        <p14:creationId xmlns:p14="http://schemas.microsoft.com/office/powerpoint/2010/main" xmlns="" val="308287076"/>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pPr algn="just"/>
            <a:r>
              <a:rPr lang="it-IT" dirty="0" smtClean="0"/>
              <a:t>Occorre trovarsi in stato di </a:t>
            </a:r>
            <a:r>
              <a:rPr lang="it-IT" dirty="0" smtClean="0">
                <a:solidFill>
                  <a:srgbClr val="FF0000"/>
                </a:solidFill>
              </a:rPr>
              <a:t>“crisi”:</a:t>
            </a:r>
          </a:p>
          <a:p>
            <a:pPr algn="just"/>
            <a:r>
              <a:rPr lang="it-IT" dirty="0" err="1" smtClean="0"/>
              <a:t>Tal’è</a:t>
            </a:r>
            <a:r>
              <a:rPr lang="it-IT" dirty="0" smtClean="0"/>
              <a:t> sia la  </a:t>
            </a:r>
            <a:r>
              <a:rPr lang="it-IT" dirty="0" err="1" smtClean="0"/>
              <a:t>pre</a:t>
            </a:r>
            <a:r>
              <a:rPr lang="it-IT" dirty="0" smtClean="0"/>
              <a:t>-insolvenza che l’insolvenza </a:t>
            </a:r>
          </a:p>
          <a:p>
            <a:pPr algn="just"/>
            <a:r>
              <a:rPr lang="it-IT" dirty="0" smtClean="0"/>
              <a:t>Occorre promuovere una </a:t>
            </a:r>
            <a:r>
              <a:rPr lang="it-IT" b="1"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“domanda”</a:t>
            </a:r>
            <a:r>
              <a:rPr lang="it-IT"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it-IT" dirty="0" smtClean="0">
                <a:solidFill>
                  <a:schemeClr val="tx1"/>
                </a:solidFill>
              </a:rPr>
              <a:t>attraverso il </a:t>
            </a:r>
            <a:r>
              <a:rPr lang="it-IT" dirty="0" smtClean="0">
                <a:solidFill>
                  <a:srgbClr val="FF0000"/>
                </a:solidFill>
              </a:rPr>
              <a:t>deposito in Tribunale della documentazione</a:t>
            </a:r>
            <a:r>
              <a:rPr lang="it-IT" dirty="0" smtClean="0">
                <a:solidFill>
                  <a:schemeClr val="tx1"/>
                </a:solidFill>
              </a:rPr>
              <a:t> di cui all’articolo 161 L.F. con cui si </a:t>
            </a:r>
            <a:r>
              <a:rPr lang="it-IT" dirty="0" smtClean="0">
                <a:solidFill>
                  <a:srgbClr val="FF0000"/>
                </a:solidFill>
              </a:rPr>
              <a:t>chiede l’omologazione</a:t>
            </a:r>
            <a:r>
              <a:rPr lang="it-IT" dirty="0" smtClean="0">
                <a:solidFill>
                  <a:schemeClr val="tx1"/>
                </a:solidFill>
              </a:rPr>
              <a:t> di un accordo di ristrutturazione dei debiti già stipulato con I creditori che rappresentino almeno il 60% dei crediti .</a:t>
            </a:r>
          </a:p>
          <a:p>
            <a:pPr algn="just"/>
            <a:r>
              <a:rPr lang="it-IT" b="1" u="sng" dirty="0" smtClean="0">
                <a:solidFill>
                  <a:schemeClr val="tx1"/>
                </a:solidFill>
              </a:rPr>
              <a:t>Quindi l’accordo  tra imprenditore in crisi e creditore deve essere  “stipulato” anteriormente al momento del deposito della domanda </a:t>
            </a:r>
            <a:endParaRPr lang="it-IT" b="1" u="sng" dirty="0"/>
          </a:p>
        </p:txBody>
      </p:sp>
      <p:sp>
        <p:nvSpPr>
          <p:cNvPr id="3" name="Titolo 2"/>
          <p:cNvSpPr>
            <a:spLocks noGrp="1"/>
          </p:cNvSpPr>
          <p:nvPr>
            <p:ph type="title"/>
          </p:nvPr>
        </p:nvSpPr>
        <p:spPr/>
        <p:txBody>
          <a:bodyPr>
            <a:normAutofit fontScale="90000"/>
          </a:bodyPr>
          <a:lstStyle/>
          <a:p>
            <a:r>
              <a:rPr lang="it-IT" b="1" i="1" u="sng"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Art. 182bis : il presupposto soggettivo ed oggettivo –2- </a:t>
            </a:r>
            <a:endParaRPr lang="it-IT" b="1" i="1" u="sng"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p:txBody>
      </p:sp>
      <p:sp>
        <p:nvSpPr>
          <p:cNvPr id="4" name="Segnaposto piè di pagina 3"/>
          <p:cNvSpPr>
            <a:spLocks noGrp="1"/>
          </p:cNvSpPr>
          <p:nvPr>
            <p:ph type="ftr" sz="quarter" idx="11"/>
          </p:nvPr>
        </p:nvSpPr>
        <p:spPr/>
        <p:txBody>
          <a:bodyPr/>
          <a:lstStyle/>
          <a:p>
            <a:r>
              <a:rPr lang="en-GB" smtClean="0"/>
              <a:t>gam trimarchi </a:t>
            </a:r>
            <a:endParaRPr lang="en-GB"/>
          </a:p>
        </p:txBody>
      </p:sp>
      <p:sp>
        <p:nvSpPr>
          <p:cNvPr id="5" name="Segnaposto numero diapositiva 4"/>
          <p:cNvSpPr>
            <a:spLocks noGrp="1"/>
          </p:cNvSpPr>
          <p:nvPr>
            <p:ph type="sldNum" sz="quarter" idx="12"/>
          </p:nvPr>
        </p:nvSpPr>
        <p:spPr/>
        <p:txBody>
          <a:bodyPr/>
          <a:lstStyle/>
          <a:p>
            <a:fld id="{771419B9-BFC5-2B49-8DA3-07D72B2039B4}" type="slidenum">
              <a:rPr lang="en-GB" smtClean="0"/>
              <a:pPr/>
              <a:t>7</a:t>
            </a:fld>
            <a:endParaRPr lang="en-GB"/>
          </a:p>
        </p:txBody>
      </p:sp>
    </p:spTree>
    <p:extLst>
      <p:ext uri="{BB962C8B-B14F-4D97-AF65-F5344CB8AC3E}">
        <p14:creationId xmlns:p14="http://schemas.microsoft.com/office/powerpoint/2010/main" xmlns="" val="530889896"/>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pPr algn="just"/>
            <a:r>
              <a:rPr lang="it-IT" dirty="0" smtClean="0"/>
              <a:t>La centralità </a:t>
            </a:r>
            <a:r>
              <a:rPr lang="it-IT" u="sng" dirty="0" smtClean="0">
                <a:solidFill>
                  <a:srgbClr val="FF0000"/>
                </a:solidFill>
              </a:rPr>
              <a:t>dell’articolo 152 LF </a:t>
            </a:r>
            <a:r>
              <a:rPr lang="it-IT" dirty="0" smtClean="0"/>
              <a:t>( che disciplina il concordato fallimentare e per espresso richiamo il concordato preventivo ) le novità per le società di capitali;</a:t>
            </a:r>
          </a:p>
          <a:p>
            <a:pPr algn="just"/>
            <a:r>
              <a:rPr lang="it-IT" dirty="0" smtClean="0"/>
              <a:t>Il rapporto </a:t>
            </a:r>
            <a:r>
              <a:rPr lang="it-IT" u="sng" dirty="0" smtClean="0"/>
              <a:t>“iniziativa-effetti” </a:t>
            </a:r>
            <a:r>
              <a:rPr lang="it-IT" dirty="0" smtClean="0"/>
              <a:t>del concordato fallimentare . Lo scopo della chiusura del Fallimento </a:t>
            </a:r>
          </a:p>
          <a:p>
            <a:pPr algn="just"/>
            <a:r>
              <a:rPr lang="it-IT" dirty="0" smtClean="0"/>
              <a:t>L’originaria regola del </a:t>
            </a:r>
            <a:r>
              <a:rPr lang="it-IT" dirty="0" smtClean="0">
                <a:solidFill>
                  <a:srgbClr val="FF0000"/>
                </a:solidFill>
              </a:rPr>
              <a:t>fallimento come causa di scioglimento della società </a:t>
            </a:r>
            <a:r>
              <a:rPr lang="it-IT" dirty="0" smtClean="0"/>
              <a:t>ed il suo </a:t>
            </a:r>
            <a:r>
              <a:rPr lang="it-IT" b="1" dirty="0" smtClean="0">
                <a:solidFill>
                  <a:srgbClr val="FF0000"/>
                </a:solidFill>
              </a:rPr>
              <a:t>tramonto </a:t>
            </a:r>
          </a:p>
          <a:p>
            <a:pPr algn="just"/>
            <a:r>
              <a:rPr lang="it-IT" dirty="0" smtClean="0"/>
              <a:t>L’avocazione delle iniziative correlate agli strumenti per fronteggiare la crisi al potere </a:t>
            </a:r>
            <a:r>
              <a:rPr lang="it-IT" dirty="0" err="1" smtClean="0"/>
              <a:t>gestorio</a:t>
            </a:r>
            <a:r>
              <a:rPr lang="it-IT" dirty="0" smtClean="0"/>
              <a:t> in senso stretto </a:t>
            </a:r>
          </a:p>
        </p:txBody>
      </p:sp>
      <p:sp>
        <p:nvSpPr>
          <p:cNvPr id="3" name="Titolo 2"/>
          <p:cNvSpPr>
            <a:spLocks noGrp="1"/>
          </p:cNvSpPr>
          <p:nvPr>
            <p:ph type="title"/>
          </p:nvPr>
        </p:nvSpPr>
        <p:spPr/>
        <p:txBody>
          <a:bodyPr>
            <a:noAutofit/>
          </a:bodyPr>
          <a:lstStyle/>
          <a:p>
            <a:r>
              <a:rPr lang="it-IT" sz="3200" b="1" i="1" u="sng"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Iniziativa e stipula degli accordi di ristrutturazione dei debiti </a:t>
            </a:r>
            <a:br>
              <a:rPr lang="it-IT" sz="3200" b="1" i="1" u="sng"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br>
            <a:r>
              <a:rPr lang="it-IT" sz="3200" b="1" i="1" u="sng"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(crisi d’impresa e potere di gestione ) </a:t>
            </a:r>
            <a:endParaRPr lang="it-IT" sz="3200" b="1" i="1" u="sng"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p:txBody>
      </p:sp>
      <p:sp>
        <p:nvSpPr>
          <p:cNvPr id="4" name="Segnaposto piè di pagina 3"/>
          <p:cNvSpPr>
            <a:spLocks noGrp="1"/>
          </p:cNvSpPr>
          <p:nvPr>
            <p:ph type="ftr" sz="quarter" idx="11"/>
          </p:nvPr>
        </p:nvSpPr>
        <p:spPr/>
        <p:txBody>
          <a:bodyPr/>
          <a:lstStyle/>
          <a:p>
            <a:r>
              <a:rPr lang="en-GB" smtClean="0"/>
              <a:t>gam trimarchi </a:t>
            </a:r>
            <a:endParaRPr lang="en-GB"/>
          </a:p>
        </p:txBody>
      </p:sp>
      <p:sp>
        <p:nvSpPr>
          <p:cNvPr id="5" name="Segnaposto numero diapositiva 4"/>
          <p:cNvSpPr>
            <a:spLocks noGrp="1"/>
          </p:cNvSpPr>
          <p:nvPr>
            <p:ph type="sldNum" sz="quarter" idx="12"/>
          </p:nvPr>
        </p:nvSpPr>
        <p:spPr/>
        <p:txBody>
          <a:bodyPr/>
          <a:lstStyle/>
          <a:p>
            <a:fld id="{771419B9-BFC5-2B49-8DA3-07D72B2039B4}" type="slidenum">
              <a:rPr lang="en-GB" smtClean="0"/>
              <a:pPr/>
              <a:t>8</a:t>
            </a:fld>
            <a:endParaRPr lang="en-GB"/>
          </a:p>
        </p:txBody>
      </p:sp>
    </p:spTree>
    <p:extLst>
      <p:ext uri="{BB962C8B-B14F-4D97-AF65-F5344CB8AC3E}">
        <p14:creationId xmlns:p14="http://schemas.microsoft.com/office/powerpoint/2010/main" xmlns="" val="2416129682"/>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Il falso problema dell’applicazione dell’art. 152 LF  agli accordi di cui all’art. 182bis LF;</a:t>
            </a:r>
          </a:p>
          <a:p>
            <a:pPr algn="just"/>
            <a:r>
              <a:rPr lang="it-IT" dirty="0" smtClean="0"/>
              <a:t>Potere </a:t>
            </a:r>
            <a:r>
              <a:rPr lang="it-IT" dirty="0" err="1" smtClean="0"/>
              <a:t>gestorio</a:t>
            </a:r>
            <a:r>
              <a:rPr lang="it-IT" dirty="0" smtClean="0"/>
              <a:t> degli amministratori e strumenti per la crisi dell’impresa ; </a:t>
            </a:r>
          </a:p>
          <a:p>
            <a:pPr algn="just"/>
            <a:r>
              <a:rPr lang="it-IT" dirty="0" smtClean="0"/>
              <a:t>Potere </a:t>
            </a:r>
            <a:r>
              <a:rPr lang="it-IT" dirty="0" err="1" smtClean="0"/>
              <a:t>gestorio</a:t>
            </a:r>
            <a:r>
              <a:rPr lang="it-IT" dirty="0" smtClean="0"/>
              <a:t> dei liquidatori  e strumenti per la crisi dell’impresa (raffronto tra gli artt. 2487 e 2489 cc) ; </a:t>
            </a:r>
          </a:p>
          <a:p>
            <a:pPr algn="just"/>
            <a:r>
              <a:rPr lang="it-IT" dirty="0" smtClean="0"/>
              <a:t>Il nodo della rilevanza degli interventi assembleari preventivi e\o successivi </a:t>
            </a:r>
          </a:p>
          <a:p>
            <a:endParaRPr lang="en-GB" dirty="0"/>
          </a:p>
          <a:p>
            <a:endParaRPr lang="en-GB" dirty="0" smtClean="0"/>
          </a:p>
        </p:txBody>
      </p:sp>
      <p:sp>
        <p:nvSpPr>
          <p:cNvPr id="3" name="Titolo 2"/>
          <p:cNvSpPr>
            <a:spLocks noGrp="1"/>
          </p:cNvSpPr>
          <p:nvPr>
            <p:ph type="title"/>
          </p:nvPr>
        </p:nvSpPr>
        <p:spPr/>
        <p:txBody>
          <a:bodyPr>
            <a:noAutofit/>
          </a:bodyPr>
          <a:lstStyle/>
          <a:p>
            <a:r>
              <a:rPr lang="it-IT" sz="3200" b="1" i="1" u="sng"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Iniziativa e stipula degli accordi di ristrutturazione dei debiti </a:t>
            </a:r>
            <a:br>
              <a:rPr lang="it-IT" sz="3200" b="1" i="1" u="sng"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br>
            <a:r>
              <a:rPr lang="it-IT" sz="3200" b="1" i="1" u="sng"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(crisi d’impresa e potere di gestione </a:t>
            </a:r>
            <a:r>
              <a:rPr lang="it-IT" sz="3200" b="1" i="1" u="sng"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 segue -</a:t>
            </a:r>
            <a:endParaRPr lang="en-GB" sz="3200" dirty="0"/>
          </a:p>
        </p:txBody>
      </p:sp>
      <p:sp>
        <p:nvSpPr>
          <p:cNvPr id="4" name="Segnaposto piè di pagina 3"/>
          <p:cNvSpPr>
            <a:spLocks noGrp="1"/>
          </p:cNvSpPr>
          <p:nvPr>
            <p:ph type="ftr" sz="quarter" idx="11"/>
          </p:nvPr>
        </p:nvSpPr>
        <p:spPr/>
        <p:txBody>
          <a:bodyPr/>
          <a:lstStyle/>
          <a:p>
            <a:r>
              <a:rPr lang="en-GB" smtClean="0"/>
              <a:t>gam trimarchi </a:t>
            </a:r>
            <a:endParaRPr lang="en-GB"/>
          </a:p>
        </p:txBody>
      </p:sp>
      <p:sp>
        <p:nvSpPr>
          <p:cNvPr id="5" name="Segnaposto numero diapositiva 4"/>
          <p:cNvSpPr>
            <a:spLocks noGrp="1"/>
          </p:cNvSpPr>
          <p:nvPr>
            <p:ph type="sldNum" sz="quarter" idx="12"/>
          </p:nvPr>
        </p:nvSpPr>
        <p:spPr/>
        <p:txBody>
          <a:bodyPr/>
          <a:lstStyle/>
          <a:p>
            <a:fld id="{771419B9-BFC5-2B49-8DA3-07D72B2039B4}" type="slidenum">
              <a:rPr lang="en-GB" smtClean="0"/>
              <a:pPr/>
              <a:t>9</a:t>
            </a:fld>
            <a:endParaRPr lang="en-GB"/>
          </a:p>
        </p:txBody>
      </p:sp>
    </p:spTree>
    <p:extLst>
      <p:ext uri="{BB962C8B-B14F-4D97-AF65-F5344CB8AC3E}">
        <p14:creationId xmlns:p14="http://schemas.microsoft.com/office/powerpoint/2010/main" xmlns="" val="4132480235"/>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onda">
  <a:themeElements>
    <a:clrScheme name="Forma d'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Forma d'onda.thmx</Template>
  <TotalTime>1728</TotalTime>
  <Words>1713</Words>
  <Application>Microsoft Macintosh PowerPoint</Application>
  <PresentationFormat>Presentazione su schermo (4:3)</PresentationFormat>
  <Paragraphs>183</Paragraphs>
  <Slides>18</Slides>
  <Notes>3</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Forma d'onda</vt:lpstr>
      <vt:lpstr>Diapositiva 1</vt:lpstr>
      <vt:lpstr>Strumenti per affrontare la crisi </vt:lpstr>
      <vt:lpstr>L’impresa tra crisi ed insolvenza </vt:lpstr>
      <vt:lpstr>Finalità degli strumenti di composizione della crisi</vt:lpstr>
      <vt:lpstr>L’efficienza degli strumenti di composizione della crisi </vt:lpstr>
      <vt:lpstr>Art. 182bis :il presupposto soggettivo ed oggettivo </vt:lpstr>
      <vt:lpstr>Art. 182bis : il presupposto soggettivo ed oggettivo –2- </vt:lpstr>
      <vt:lpstr>Iniziativa e stipula degli accordi di ristrutturazione dei debiti  (crisi d’impresa e potere di gestione ) </vt:lpstr>
      <vt:lpstr>Iniziativa e stipula degli accordi di ristrutturazione dei debiti  (crisi d’impresa e potere di gestione )- segue -</vt:lpstr>
      <vt:lpstr>“Focus“ applicativo</vt:lpstr>
      <vt:lpstr>“Focus“ applicativo – segue - </vt:lpstr>
      <vt:lpstr>Art. 182 bis : il presupposto soggettivo ed oggettivo –3- </vt:lpstr>
      <vt:lpstr>Deposito della domanda e procedimento </vt:lpstr>
      <vt:lpstr>L’istanza per la sospensione pendenti trattative ex art. 182 bis </vt:lpstr>
      <vt:lpstr>La stipula dell’”accordo” </vt:lpstr>
      <vt:lpstr>Il contenuto dell’accordo (o degli accordi ) </vt:lpstr>
      <vt:lpstr>Ultimo focus applicativo sull’intervento notarile ex art. 182bis LF </vt:lpstr>
      <vt:lpstr>Ultimo focus applicativo sull’intervento notarile ex art. 152 e 161  LF</vt:lpstr>
    </vt:vector>
  </TitlesOfParts>
  <Company>studio notarile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giuseppe trimarchi</dc:creator>
  <cp:lastModifiedBy>insignum</cp:lastModifiedBy>
  <cp:revision>79</cp:revision>
  <dcterms:created xsi:type="dcterms:W3CDTF">2013-05-27T05:52:41Z</dcterms:created>
  <dcterms:modified xsi:type="dcterms:W3CDTF">2014-09-24T09:55:53Z</dcterms:modified>
</cp:coreProperties>
</file>