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52" r:id="rId1"/>
  </p:sldMasterIdLst>
  <p:notesMasterIdLst>
    <p:notesMasterId r:id="rId47"/>
  </p:notesMasterIdLst>
  <p:sldIdLst>
    <p:sldId id="267" r:id="rId2"/>
    <p:sldId id="256"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A00873-EDAF-4A33-9505-DBE4F27569BC}" type="datetimeFigureOut">
              <a:rPr lang="it-IT" smtClean="0"/>
              <a:pPr/>
              <a:t>14/09/2014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66698-485F-4BDC-BD45-C792EAC4A4FA}" type="slidenum">
              <a:rPr lang="it-IT" smtClean="0"/>
              <a:pPr/>
              <a:t>‹N›</a:t>
            </a:fld>
            <a:endParaRPr lang="it-IT"/>
          </a:p>
        </p:txBody>
      </p:sp>
    </p:spTree>
    <p:extLst>
      <p:ext uri="{BB962C8B-B14F-4D97-AF65-F5344CB8AC3E}">
        <p14:creationId xmlns="" xmlns:p14="http://schemas.microsoft.com/office/powerpoint/2010/main" val="171236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2866698-485F-4BDC-BD45-C792EAC4A4FA}" type="slidenum">
              <a:rPr lang="it-IT" smtClean="0"/>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E7577A4-50E9-463C-B3C5-4AC085D4F4EC}" type="datetime1">
              <a:rPr lang="it-IT" smtClean="0"/>
              <a:pPr/>
              <a:t>14/09/2014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59C093E-A49A-4AD8-8A7B-AAB43BCEF01F}" type="datetime1">
              <a:rPr lang="it-IT" smtClean="0"/>
              <a:pPr/>
              <a:t>14/09/2014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EACFC8-C442-4431-ABC4-F771020A1463}" type="datetime1">
              <a:rPr lang="it-IT" smtClean="0"/>
              <a:pPr/>
              <a:t>14/09/2014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0E6387-ED15-471E-9320-0343A4C6616D}" type="datetime1">
              <a:rPr lang="it-IT" smtClean="0"/>
              <a:pPr/>
              <a:t>14/09/2014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4A63A7B-E6A0-45E2-AF7C-767BBBD0DC64}" type="datetime1">
              <a:rPr lang="it-IT" smtClean="0"/>
              <a:pPr/>
              <a:t>14/09/2014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37F7B66-B6E9-4973-B0FA-A05FB752B7B8}" type="datetime1">
              <a:rPr lang="it-IT" smtClean="0"/>
              <a:pPr/>
              <a:t>14/09/2014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6619E9F-AF6D-40C2-A2E4-7D124E2D5BA5}" type="datetime1">
              <a:rPr lang="it-IT" smtClean="0"/>
              <a:pPr/>
              <a:t>14/09/2014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4D51E8A-3802-4E1C-B3AB-2BB9A313B684}" type="datetime1">
              <a:rPr lang="it-IT" smtClean="0"/>
              <a:pPr/>
              <a:t>14/09/2014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559051A-E51B-4884-A1F3-5F7EA456BC6B}" type="datetime1">
              <a:rPr lang="it-IT" smtClean="0"/>
              <a:pPr/>
              <a:t>14/09/2014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E3A74D9-C88C-4288-99E3-2C33B5C91C02}" type="datetime1">
              <a:rPr lang="it-IT" smtClean="0"/>
              <a:pPr/>
              <a:t>14/09/2014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ADA3046-C326-4FA9-99AA-7C420F0221AA}" type="datetime1">
              <a:rPr lang="it-IT" smtClean="0"/>
              <a:pPr/>
              <a:t>14/09/2014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85928-F842-4D7A-AAE6-5D7691CD80D1}" type="datetime1">
              <a:rPr lang="it-IT" smtClean="0"/>
              <a:pPr/>
              <a:t>14/09/2014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03648" y="188640"/>
            <a:ext cx="7416824" cy="1470025"/>
          </a:xfrm>
        </p:spPr>
        <p:txBody>
          <a:bodyPr>
            <a:normAutofit/>
          </a:bodyPr>
          <a:lstStyle/>
          <a:p>
            <a:pPr lvl="0" fontAlgn="base">
              <a:spcAft>
                <a:spcPct val="0"/>
              </a:spcAft>
            </a:pPr>
            <a:r>
              <a:rPr lang="it-IT" sz="2600" b="1" dirty="0" smtClean="0">
                <a:solidFill>
                  <a:srgbClr val="FF0000"/>
                </a:solidFill>
                <a:latin typeface="Arial" pitchFamily="34" charset="0"/>
                <a:ea typeface="Times New Roman" pitchFamily="18" charset="0"/>
                <a:cs typeface="Calibri" pitchFamily="34" charset="0"/>
              </a:rPr>
              <a:t>CONVEGNO</a:t>
            </a:r>
            <a:r>
              <a:rPr lang="it-IT" sz="2000" b="1" dirty="0" smtClean="0">
                <a:solidFill>
                  <a:srgbClr val="002060"/>
                </a:solidFill>
                <a:latin typeface="Arial" pitchFamily="34" charset="0"/>
                <a:ea typeface="Times New Roman" pitchFamily="18" charset="0"/>
                <a:cs typeface="Calibri" pitchFamily="34" charset="0"/>
              </a:rPr>
              <a:t/>
            </a:r>
            <a:br>
              <a:rPr lang="it-IT" sz="2000" b="1" dirty="0" smtClean="0">
                <a:solidFill>
                  <a:srgbClr val="002060"/>
                </a:solidFill>
                <a:latin typeface="Arial" pitchFamily="34" charset="0"/>
                <a:ea typeface="Times New Roman" pitchFamily="18" charset="0"/>
                <a:cs typeface="Calibri" pitchFamily="34" charset="0"/>
              </a:rPr>
            </a:br>
            <a:r>
              <a:rPr lang="it-IT" sz="2000" b="1" dirty="0" smtClean="0">
                <a:solidFill>
                  <a:srgbClr val="00B0F0"/>
                </a:solidFill>
                <a:latin typeface="Arial" pitchFamily="34" charset="0"/>
                <a:cs typeface="Arial" pitchFamily="34" charset="0"/>
              </a:rPr>
              <a:t>PROFESSIONI A CONFRONTO CON NUOVE DISPOSIZIONI CIVILISTICHE E COMMERCIALI</a:t>
            </a:r>
            <a:r>
              <a:rPr lang="it-IT" sz="2000" b="1" dirty="0" smtClean="0">
                <a:solidFill>
                  <a:srgbClr val="002060"/>
                </a:solidFill>
                <a:latin typeface="Arial" pitchFamily="34" charset="0"/>
                <a:cs typeface="Arial" pitchFamily="34" charset="0"/>
              </a:rPr>
              <a:t/>
            </a:r>
            <a:br>
              <a:rPr lang="it-IT" sz="2000" b="1" dirty="0" smtClean="0">
                <a:solidFill>
                  <a:srgbClr val="002060"/>
                </a:solidFill>
                <a:latin typeface="Arial" pitchFamily="34" charset="0"/>
                <a:cs typeface="Arial" pitchFamily="34" charset="0"/>
              </a:rPr>
            </a:br>
            <a:endParaRPr lang="it-IT" sz="2000" dirty="0">
              <a:solidFill>
                <a:srgbClr val="002060"/>
              </a:solidFill>
            </a:endParaRPr>
          </a:p>
        </p:txBody>
      </p:sp>
      <p:sp>
        <p:nvSpPr>
          <p:cNvPr id="3" name="Sottotitolo 2"/>
          <p:cNvSpPr>
            <a:spLocks noGrp="1"/>
          </p:cNvSpPr>
          <p:nvPr>
            <p:ph type="subTitle" idx="1"/>
          </p:nvPr>
        </p:nvSpPr>
        <p:spPr>
          <a:xfrm>
            <a:off x="539552" y="2492896"/>
            <a:ext cx="8136904" cy="2304256"/>
          </a:xfrm>
        </p:spPr>
        <p:txBody>
          <a:bodyPr>
            <a:normAutofit/>
          </a:bodyPr>
          <a:lstStyle/>
          <a:p>
            <a:r>
              <a:rPr lang="it-IT" sz="2600" b="1" dirty="0" smtClean="0">
                <a:solidFill>
                  <a:srgbClr val="FF0000"/>
                </a:solidFill>
                <a:latin typeface="Arial" pitchFamily="34" charset="0"/>
                <a:cs typeface="Arial" pitchFamily="34" charset="0"/>
              </a:rPr>
              <a:t>TRASFERIMENTO DELLE PARTECIPAZIONI</a:t>
            </a:r>
          </a:p>
          <a:p>
            <a:r>
              <a:rPr lang="it-IT" sz="2600" b="1" dirty="0" smtClean="0">
                <a:solidFill>
                  <a:srgbClr val="FF0000"/>
                </a:solidFill>
                <a:latin typeface="Arial" pitchFamily="34" charset="0"/>
                <a:cs typeface="Arial" pitchFamily="34" charset="0"/>
              </a:rPr>
              <a:t>ED ABUSO DEL DIRITTO</a:t>
            </a:r>
          </a:p>
          <a:p>
            <a:r>
              <a:rPr lang="it-IT" b="1" dirty="0" smtClean="0">
                <a:solidFill>
                  <a:srgbClr val="FF0000"/>
                </a:solidFill>
                <a:latin typeface="Arial" pitchFamily="34" charset="0"/>
                <a:cs typeface="Arial" pitchFamily="34" charset="0"/>
              </a:rPr>
              <a:t/>
            </a:r>
            <a:br>
              <a:rPr lang="it-IT" b="1" dirty="0" smtClean="0">
                <a:solidFill>
                  <a:srgbClr val="FF0000"/>
                </a:solidFill>
                <a:latin typeface="Arial" pitchFamily="34" charset="0"/>
                <a:cs typeface="Arial" pitchFamily="34" charset="0"/>
              </a:rPr>
            </a:br>
            <a:r>
              <a:rPr lang="it-IT" sz="2200" b="1" dirty="0" smtClean="0">
                <a:solidFill>
                  <a:srgbClr val="002060"/>
                </a:solidFill>
                <a:latin typeface="Arial" pitchFamily="34" charset="0"/>
                <a:cs typeface="Arial" pitchFamily="34" charset="0"/>
              </a:rPr>
              <a:t>D</a:t>
            </a:r>
            <a:r>
              <a:rPr lang="it-IT" sz="2200" b="1" dirty="0" smtClean="0">
                <a:solidFill>
                  <a:srgbClr val="002060"/>
                </a:solidFill>
                <a:cs typeface="Arial" pitchFamily="34" charset="0"/>
              </a:rPr>
              <a:t>ott. Emanuele FINALDI</a:t>
            </a:r>
          </a:p>
          <a:p>
            <a:r>
              <a:rPr lang="it-IT" sz="2200" b="1" dirty="0" err="1" smtClean="0">
                <a:solidFill>
                  <a:srgbClr val="002060"/>
                </a:solidFill>
                <a:cs typeface="Arial" pitchFamily="34" charset="0"/>
              </a:rPr>
              <a:t>Lizzano</a:t>
            </a:r>
            <a:r>
              <a:rPr lang="it-IT" sz="2200" b="1" dirty="0" smtClean="0">
                <a:solidFill>
                  <a:srgbClr val="002060"/>
                </a:solidFill>
                <a:cs typeface="Arial" pitchFamily="34" charset="0"/>
              </a:rPr>
              <a:t> 21 Settembre 2014</a:t>
            </a:r>
            <a:endParaRPr lang="it-IT" sz="22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a:t>
            </a:fld>
            <a:endParaRPr lang="it-IT"/>
          </a:p>
        </p:txBody>
      </p:sp>
      <p:pic>
        <p:nvPicPr>
          <p:cNvPr id="5"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10</a:t>
            </a:fld>
            <a:endParaRPr lang="it-IT" dirty="0"/>
          </a:p>
        </p:txBody>
      </p:sp>
      <p:sp>
        <p:nvSpPr>
          <p:cNvPr id="4" name="Rettangolo 3"/>
          <p:cNvSpPr/>
          <p:nvPr/>
        </p:nvSpPr>
        <p:spPr>
          <a:xfrm>
            <a:off x="539552" y="1556792"/>
            <a:ext cx="8064896" cy="4401205"/>
          </a:xfrm>
          <a:prstGeom prst="rect">
            <a:avLst/>
          </a:prstGeom>
        </p:spPr>
        <p:txBody>
          <a:bodyPr wrap="square">
            <a:spAutoFit/>
          </a:bodyPr>
          <a:lstStyle/>
          <a:p>
            <a:pPr algn="just"/>
            <a:r>
              <a:rPr lang="it-IT" sz="2000" dirty="0" smtClean="0"/>
              <a:t>In </a:t>
            </a:r>
            <a:r>
              <a:rPr lang="it-IT" sz="2000" b="1" dirty="0" smtClean="0"/>
              <a:t>ambito domestico </a:t>
            </a:r>
            <a:r>
              <a:rPr lang="it-IT" sz="2000" dirty="0" smtClean="0"/>
              <a:t>esisterebbe </a:t>
            </a:r>
            <a:r>
              <a:rPr lang="it-IT" sz="2000" dirty="0"/>
              <a:t>“nell’ordinamento tributario un generale principio antielusivo, la cui fonte va rinvenuta non nella giurisprudenza comunitaria, </a:t>
            </a:r>
            <a:r>
              <a:rPr lang="it-IT" sz="2000" dirty="0" smtClean="0"/>
              <a:t>ma negli </a:t>
            </a:r>
            <a:r>
              <a:rPr lang="it-IT" sz="2000" dirty="0"/>
              <a:t>stessi principi costituzionali che informano l’ordinamento tributario italiano, segnatamente nell’</a:t>
            </a:r>
            <a:r>
              <a:rPr lang="it-IT" sz="2000" b="1" dirty="0"/>
              <a:t>art. 53 </a:t>
            </a:r>
            <a:r>
              <a:rPr lang="it-IT" sz="2000" b="1" dirty="0" smtClean="0"/>
              <a:t>Costituzione </a:t>
            </a:r>
            <a:r>
              <a:rPr lang="it-IT" sz="2000" b="1" dirty="0"/>
              <a:t>che afferma i principi di capacità contributiva (primo comma) e di progressività dell’imposizione (secondo comma)</a:t>
            </a:r>
            <a:r>
              <a:rPr lang="it-IT" sz="2000" dirty="0"/>
              <a:t>. </a:t>
            </a:r>
            <a:r>
              <a:rPr lang="it-IT" sz="2000" dirty="0" smtClean="0"/>
              <a:t>Tali </a:t>
            </a:r>
            <a:r>
              <a:rPr lang="it-IT" sz="2000" dirty="0"/>
              <a:t>principi costituiscono il fondamento sia delle norme impositive in senso stretto, sia di quelle che attribuiscono al contribuente vantaggi o benefici di qualsiasi genere. </a:t>
            </a:r>
            <a:endParaRPr lang="it-IT" sz="2000" dirty="0" smtClean="0"/>
          </a:p>
          <a:p>
            <a:pPr algn="just"/>
            <a:r>
              <a:rPr lang="it-IT" sz="2000" dirty="0" smtClean="0"/>
              <a:t>In </a:t>
            </a:r>
            <a:r>
              <a:rPr lang="it-IT" sz="2000" dirty="0"/>
              <a:t>virtù di tale principio generale, </a:t>
            </a:r>
            <a:r>
              <a:rPr lang="it-IT" sz="2000" b="1" dirty="0"/>
              <a:t>il contribuente non può trarre indebiti vantaggi fiscali dall’utilizzo distorto</a:t>
            </a:r>
            <a:r>
              <a:rPr lang="it-IT" sz="2000" dirty="0"/>
              <a:t>, pur se non contrastante con alcuna specifica disposizione, </a:t>
            </a:r>
            <a:r>
              <a:rPr lang="it-IT" sz="2000" b="1" dirty="0"/>
              <a:t>di strumenti giuridici idonei ad ottenere un risparmio fiscale</a:t>
            </a:r>
            <a:r>
              <a:rPr lang="it-IT" sz="2000" dirty="0"/>
              <a:t>, in difetto di ragioni economicamente apprezzabili che giustifichino l’operazione, diverse dalle mera aspettativa di quel risparmio fiscale”.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11</a:t>
            </a:fld>
            <a:endParaRPr lang="it-IT" dirty="0"/>
          </a:p>
        </p:txBody>
      </p:sp>
      <p:sp>
        <p:nvSpPr>
          <p:cNvPr id="4" name="Rettangolo 3"/>
          <p:cNvSpPr/>
          <p:nvPr/>
        </p:nvSpPr>
        <p:spPr>
          <a:xfrm>
            <a:off x="539552" y="1268760"/>
            <a:ext cx="8064896" cy="5016758"/>
          </a:xfrm>
          <a:prstGeom prst="rect">
            <a:avLst/>
          </a:prstGeom>
        </p:spPr>
        <p:txBody>
          <a:bodyPr wrap="square">
            <a:spAutoFit/>
          </a:bodyPr>
          <a:lstStyle/>
          <a:p>
            <a:pPr algn="just"/>
            <a:r>
              <a:rPr lang="it-IT" sz="2000" dirty="0" smtClean="0"/>
              <a:t>Da quanto finora evidenziato, risulta evidente la </a:t>
            </a:r>
            <a:r>
              <a:rPr lang="it-IT" sz="2000" b="1" dirty="0" smtClean="0"/>
              <a:t>sovrapposizione concettuale</a:t>
            </a:r>
            <a:r>
              <a:rPr lang="it-IT" sz="2000" dirty="0" smtClean="0"/>
              <a:t>, in ambito tributario, </a:t>
            </a:r>
            <a:r>
              <a:rPr lang="it-IT" sz="2000" b="1" dirty="0" smtClean="0"/>
              <a:t>tra abuso del diritto ed elusione fiscale</a:t>
            </a:r>
            <a:r>
              <a:rPr lang="it-IT" sz="2000" dirty="0" smtClean="0"/>
              <a:t>; da qui la constatazione che </a:t>
            </a:r>
            <a:r>
              <a:rPr lang="it-IT" sz="2000" b="1" dirty="0" smtClean="0"/>
              <a:t>il concetto di abuso elaborato in materia tributaria dalla nostra Corte di Cassazione ha semplicemente provveduto ad “allargare” il fenomeno dell’elusione</a:t>
            </a:r>
            <a:r>
              <a:rPr lang="it-IT" sz="2000" dirty="0" smtClean="0"/>
              <a:t>, erroneamente circoscritta dal diritto positivo a fattispecie casistiche. </a:t>
            </a:r>
          </a:p>
          <a:p>
            <a:pPr algn="just"/>
            <a:r>
              <a:rPr lang="it-IT" sz="2000" dirty="0" smtClean="0"/>
              <a:t>Operando un breve confronto fra evasione ed elusione fiscale avremo che: </a:t>
            </a:r>
          </a:p>
          <a:p>
            <a:pPr lvl="0" algn="just"/>
            <a:r>
              <a:rPr lang="it-IT" sz="2000" dirty="0" smtClean="0"/>
              <a:t>“</a:t>
            </a:r>
            <a:r>
              <a:rPr lang="it-IT" sz="2000" b="1" dirty="0" smtClean="0"/>
              <a:t>EVADERE</a:t>
            </a:r>
            <a:r>
              <a:rPr lang="it-IT" sz="2000" dirty="0" smtClean="0"/>
              <a:t>” vuol dire porre in essere dei comportamenti illeciti finalizzati a non rendere conoscibile all’erario l’esistenza del presupposto imponibile, oppure finalizzati ad occultare in tutto o in parte la base imponibile su cui andrebbe calcolata l’imposta dovuta in forza del presupposto imponibile “noto”. </a:t>
            </a:r>
          </a:p>
          <a:p>
            <a:pPr lvl="0" algn="just"/>
            <a:r>
              <a:rPr lang="it-IT" sz="2000" dirty="0" smtClean="0"/>
              <a:t>“</a:t>
            </a:r>
            <a:r>
              <a:rPr lang="it-IT" sz="2000" b="1" dirty="0" smtClean="0"/>
              <a:t>ELUDERE</a:t>
            </a:r>
            <a:r>
              <a:rPr lang="it-IT" sz="2000" dirty="0" smtClean="0"/>
              <a:t>” vuol dire porre in essere dei comportamenti in sé perfettamente leciti ma combinati tra loro in modo tale da consentire al contribuente di pervenire ad un risultato analogo all’evasione in termini di risparmio fiscale “illecito”. </a:t>
            </a:r>
            <a:endParaRPr lang="it-IT"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12</a:t>
            </a:fld>
            <a:endParaRPr lang="it-IT" dirty="0"/>
          </a:p>
        </p:txBody>
      </p:sp>
      <p:sp>
        <p:nvSpPr>
          <p:cNvPr id="4" name="Rettangolo 3"/>
          <p:cNvSpPr/>
          <p:nvPr/>
        </p:nvSpPr>
        <p:spPr>
          <a:xfrm>
            <a:off x="539552" y="1268760"/>
            <a:ext cx="8064896" cy="4401205"/>
          </a:xfrm>
          <a:prstGeom prst="rect">
            <a:avLst/>
          </a:prstGeom>
        </p:spPr>
        <p:txBody>
          <a:bodyPr wrap="square">
            <a:spAutoFit/>
          </a:bodyPr>
          <a:lstStyle/>
          <a:p>
            <a:pPr algn="just"/>
            <a:r>
              <a:rPr lang="it-IT" sz="2000" b="1" dirty="0" smtClean="0"/>
              <a:t>I comportamenti riconducibili alla sfera dell’elusione fiscale/abuso del diritto necessitano di apposite norme che ne sanciscano l’illiceità, pena la non perseguibilità di colui che elude</a:t>
            </a:r>
            <a:r>
              <a:rPr lang="it-IT" sz="2000" dirty="0" smtClean="0"/>
              <a:t>, a meno che si ritenga immanente nell’ordinamento tributario un “principio generale antiabuso” che non necessita di specificazioni normative di tipo puntuale né generale.</a:t>
            </a:r>
          </a:p>
          <a:p>
            <a:pPr algn="just"/>
            <a:r>
              <a:rPr lang="it-IT" sz="2000" dirty="0" smtClean="0"/>
              <a:t>Col tempo il nostro ordinamento tributario è stato disseminato di </a:t>
            </a:r>
            <a:r>
              <a:rPr lang="it-IT" sz="2000" b="1" dirty="0" smtClean="0"/>
              <a:t>norme antielusive specifiche</a:t>
            </a:r>
            <a:r>
              <a:rPr lang="it-IT" sz="2000" dirty="0" smtClean="0"/>
              <a:t>, sia dal punto di vista impositivo, sia dal punto di vista delle fattispecie che attivano le norme. </a:t>
            </a:r>
          </a:p>
          <a:p>
            <a:pPr algn="just"/>
            <a:r>
              <a:rPr lang="it-IT" sz="2000" dirty="0" smtClean="0"/>
              <a:t>Il comportamento del legislatore tributario, a tendere, era rivolto all’introduzione di una </a:t>
            </a:r>
            <a:r>
              <a:rPr lang="it-IT" sz="2000" b="1" dirty="0" smtClean="0"/>
              <a:t>norma antielusiva generale</a:t>
            </a:r>
            <a:r>
              <a:rPr lang="it-IT" sz="2000" dirty="0" smtClean="0"/>
              <a:t>. </a:t>
            </a:r>
          </a:p>
          <a:p>
            <a:pPr algn="just"/>
            <a:r>
              <a:rPr lang="it-IT" sz="2000" dirty="0" smtClean="0"/>
              <a:t>Tale comportamento del legislatore è stato </a:t>
            </a:r>
            <a:r>
              <a:rPr lang="it-IT" sz="2000" b="1" dirty="0" smtClean="0"/>
              <a:t>disatteso dalla Corte di Cassazione </a:t>
            </a:r>
            <a:r>
              <a:rPr lang="it-IT" sz="2000" dirty="0" smtClean="0"/>
              <a:t>con alcune sentenze del 2005, che tra l’altro evidenziavano il </a:t>
            </a:r>
            <a:r>
              <a:rPr lang="it-IT" sz="2000" b="1" dirty="0" smtClean="0"/>
              <a:t>principio della irretroattività della applicazione delle norme antielusive. </a:t>
            </a:r>
          </a:p>
          <a:p>
            <a:pPr algn="just"/>
            <a:r>
              <a:rPr lang="it-IT" sz="2000" dirty="0" smtClean="0"/>
              <a:t>Successivamente l’atteggiamento della Corte di Cassazione è cambiato. </a:t>
            </a:r>
            <a:endParaRPr lang="it-IT"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13</a:t>
            </a:fld>
            <a:endParaRPr lang="it-IT" dirty="0"/>
          </a:p>
        </p:txBody>
      </p:sp>
      <p:sp>
        <p:nvSpPr>
          <p:cNvPr id="4" name="Rettangolo 3"/>
          <p:cNvSpPr/>
          <p:nvPr/>
        </p:nvSpPr>
        <p:spPr>
          <a:xfrm>
            <a:off x="539552" y="1268760"/>
            <a:ext cx="8064896" cy="4955203"/>
          </a:xfrm>
          <a:prstGeom prst="rect">
            <a:avLst/>
          </a:prstGeom>
        </p:spPr>
        <p:txBody>
          <a:bodyPr wrap="square">
            <a:spAutoFit/>
          </a:bodyPr>
          <a:lstStyle/>
          <a:p>
            <a:pPr algn="just"/>
            <a:r>
              <a:rPr lang="it-IT" sz="2000" dirty="0" smtClean="0"/>
              <a:t>Infatti nel dicembre 2008, la suprema Corte di Cassazione ha promulgato tre sentenze a sezioni unite (</a:t>
            </a:r>
            <a:r>
              <a:rPr lang="it-IT" sz="2000" b="1" dirty="0" smtClean="0"/>
              <a:t>Cassazione n. 30055/2008, n. 30056/2008 e n. 30057/2008</a:t>
            </a:r>
            <a:r>
              <a:rPr lang="it-IT" sz="2000" dirty="0" smtClean="0"/>
              <a:t>), in cui ha statuito l’</a:t>
            </a:r>
            <a:r>
              <a:rPr lang="it-IT" sz="2000" u="sng" dirty="0" smtClean="0"/>
              <a:t>opposto principio</a:t>
            </a:r>
            <a:r>
              <a:rPr lang="it-IT" sz="2000" dirty="0" smtClean="0"/>
              <a:t> in base al quale “</a:t>
            </a:r>
            <a:r>
              <a:rPr lang="it-IT" sz="2000" i="1" dirty="0" smtClean="0"/>
              <a:t>la natura elusiva degli atti, fatti o negozi posti in essere dal contribuente sarebbe contestabile anche a prescindere dalla sussistenza di uno specifico presupposto normativo di matrice antielusiva perché lesiva del principio di capacità contributiva di cui all’art. 53 della Costituzione</a:t>
            </a:r>
            <a:r>
              <a:rPr lang="it-IT" sz="2000" dirty="0" smtClean="0"/>
              <a:t>”. Secondo tali sentenze l’abuso di diritto contestabile in forza dell’art. 53 della Costituzione sarebbe rilevabile anche d’ufficio ed anche per la prima volta in sede di legittimità. Il principio sostenuto dalle tre sentenze pare scontrarsi con il carattere dispositivo del processo tributario.</a:t>
            </a:r>
          </a:p>
          <a:p>
            <a:pPr algn="just"/>
            <a:r>
              <a:rPr lang="it-IT" sz="1600" dirty="0" smtClean="0"/>
              <a:t>Dal dicembre 2008 in poi i giudici della Corte di Cassazione hanno cominciato a imbastire molteplici ricostruzioni interpretative aventi tutte il comune denominatore della piena e diretta applicabilità del principio del disconoscimento o della riqualificazione fiscale degli atti, fatti e negozi posti in essere dal contribuente in presenza di presupposti integranti elusione/abuso di diritto; tutto questo a prescindere dall’esistenza di specifiche norme che consentano di procedere in tal senso con riferimento alle singole fattispecie di volta in volta considerate.  </a:t>
            </a:r>
            <a:endParaRPr lang="it-IT"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14</a:t>
            </a:fld>
            <a:endParaRPr lang="it-IT" dirty="0"/>
          </a:p>
        </p:txBody>
      </p:sp>
      <p:sp>
        <p:nvSpPr>
          <p:cNvPr id="4" name="Rettangolo 3"/>
          <p:cNvSpPr/>
          <p:nvPr/>
        </p:nvSpPr>
        <p:spPr>
          <a:xfrm>
            <a:off x="539552" y="1268760"/>
            <a:ext cx="8064896" cy="4955203"/>
          </a:xfrm>
          <a:prstGeom prst="rect">
            <a:avLst/>
          </a:prstGeom>
        </p:spPr>
        <p:txBody>
          <a:bodyPr wrap="square">
            <a:spAutoFit/>
          </a:bodyPr>
          <a:lstStyle/>
          <a:p>
            <a:pPr algn="just"/>
            <a:r>
              <a:rPr lang="it-IT" sz="2000" dirty="0" smtClean="0"/>
              <a:t>Analizzando in maniera ravvicinata il </a:t>
            </a:r>
            <a:r>
              <a:rPr lang="it-IT" sz="2000" b="1" dirty="0" smtClean="0"/>
              <a:t>concetto di “elusione fiscale generale</a:t>
            </a:r>
            <a:r>
              <a:rPr lang="it-IT" sz="2000" dirty="0" smtClean="0"/>
              <a:t>”, la norma antielusiva generale (</a:t>
            </a:r>
            <a:r>
              <a:rPr lang="it-IT" sz="2000" b="1" dirty="0" smtClean="0"/>
              <a:t>art. 37 DPR 600/1973</a:t>
            </a:r>
            <a:r>
              <a:rPr lang="it-IT" sz="2000" dirty="0" smtClean="0"/>
              <a:t>) del nostro ordinamento tributario, tra l’altro, così recita:</a:t>
            </a:r>
          </a:p>
          <a:p>
            <a:pPr algn="just"/>
            <a:r>
              <a:rPr lang="it-IT" sz="2000" b="1" i="1" dirty="0" smtClean="0"/>
              <a:t>“Sono </a:t>
            </a:r>
            <a:r>
              <a:rPr lang="it-IT" sz="2000" b="1" i="1" dirty="0" err="1" smtClean="0"/>
              <a:t>inopponibili</a:t>
            </a:r>
            <a:r>
              <a:rPr lang="it-IT" sz="2000" b="1" i="1" dirty="0" smtClean="0"/>
              <a:t> all’amministrazione finanziaria gli atti, i fatti e i negozi, anche collegati tra loro, privi di valide ragioni economiche, diretti ad aggirare obblighi o divieti previsti dall’ordinamento tributario e a ottenere riduzioni di imposte o rimborsi, altrimenti indebiti”</a:t>
            </a:r>
            <a:r>
              <a:rPr lang="it-IT" sz="2000" dirty="0" smtClean="0"/>
              <a:t> (</a:t>
            </a:r>
            <a:r>
              <a:rPr lang="it-IT" sz="2000" b="1" dirty="0" err="1" smtClean="0"/>
              <a:t>co</a:t>
            </a:r>
            <a:r>
              <a:rPr lang="it-IT" sz="2000" b="1" dirty="0" smtClean="0"/>
              <a:t>. 1 art. 37-bis DPR 600/1973</a:t>
            </a:r>
            <a:r>
              <a:rPr lang="it-IT" sz="2000" dirty="0" smtClean="0"/>
              <a:t>).</a:t>
            </a:r>
          </a:p>
          <a:p>
            <a:pPr algn="just"/>
            <a:r>
              <a:rPr lang="it-IT" sz="2000" dirty="0" smtClean="0"/>
              <a:t>“… A condizione che, nell’ambito del comportamento di cui al comma 2, siano utilizzate una o più delle seguenti operazioni” (</a:t>
            </a:r>
            <a:r>
              <a:rPr lang="it-IT" sz="2000" b="1" dirty="0" err="1" smtClean="0"/>
              <a:t>co</a:t>
            </a:r>
            <a:r>
              <a:rPr lang="it-IT" sz="2000" b="1" dirty="0" smtClean="0"/>
              <a:t>. 3 art. 37-bis DPR 600/1973</a:t>
            </a:r>
            <a:r>
              <a:rPr lang="it-IT" sz="2000" dirty="0" smtClean="0"/>
              <a:t>).</a:t>
            </a:r>
          </a:p>
          <a:p>
            <a:pPr algn="just"/>
            <a:endParaRPr lang="it-IT" sz="2000" dirty="0" smtClean="0"/>
          </a:p>
          <a:p>
            <a:pPr algn="just"/>
            <a:r>
              <a:rPr lang="it-IT" sz="2000" b="1" i="1" dirty="0" smtClean="0"/>
              <a:t>Si precisa che nell’elenco delle operazioni che innescano la norma antielusiva generale risultano comprese tutte le operazioni straordinarie sull’azienda, sulle partecipazioni o sulla soggettività dell’impresa.</a:t>
            </a:r>
          </a:p>
          <a:p>
            <a:pPr algn="just"/>
            <a:endParaRPr lang="it-IT"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15</a:t>
            </a:fld>
            <a:endParaRPr lang="it-IT" dirty="0"/>
          </a:p>
        </p:txBody>
      </p:sp>
      <p:sp>
        <p:nvSpPr>
          <p:cNvPr id="4" name="Rettangolo 3"/>
          <p:cNvSpPr/>
          <p:nvPr/>
        </p:nvSpPr>
        <p:spPr>
          <a:xfrm>
            <a:off x="539552" y="1268760"/>
            <a:ext cx="8064896" cy="4708981"/>
          </a:xfrm>
          <a:prstGeom prst="rect">
            <a:avLst/>
          </a:prstGeom>
        </p:spPr>
        <p:txBody>
          <a:bodyPr wrap="square">
            <a:spAutoFit/>
          </a:bodyPr>
          <a:lstStyle/>
          <a:p>
            <a:pPr algn="just"/>
            <a:r>
              <a:rPr lang="it-IT" sz="2000" dirty="0" smtClean="0"/>
              <a:t>Relativamente ai </a:t>
            </a:r>
            <a:r>
              <a:rPr lang="it-IT" sz="2000" b="1" dirty="0" smtClean="0"/>
              <a:t>presupposti per la contestazione di elusione a cura dell’amministrazione finanziaria</a:t>
            </a:r>
            <a:r>
              <a:rPr lang="it-IT" sz="2000" dirty="0" smtClean="0"/>
              <a:t>, il disconoscimento dei vantaggi fiscali si integra soltanto se risultano presenti entrambi i seguenti presupposti:</a:t>
            </a:r>
          </a:p>
          <a:p>
            <a:pPr marL="457200" lvl="0" indent="-457200" algn="just">
              <a:buFont typeface="+mj-lt"/>
              <a:buAutoNum type="arabicPeriod"/>
            </a:pPr>
            <a:r>
              <a:rPr lang="it-IT" sz="2000" b="1" dirty="0" smtClean="0"/>
              <a:t>natura indebita del vantaggio fiscale</a:t>
            </a:r>
            <a:r>
              <a:rPr lang="it-IT" sz="2000" dirty="0" smtClean="0"/>
              <a:t>; l’onere di provare il vantaggio indebito grava sull’amministrazione finanziaria; la (lecita) pianificazione fiscale assume i connotati della (illecita) elusione fiscale solo quando il risparmio di imposta che essa origina ha natura “indebita”, ossia derivi:</a:t>
            </a:r>
          </a:p>
          <a:p>
            <a:pPr lvl="1" algn="just">
              <a:buFont typeface="Wingdings" pitchFamily="2" charset="2"/>
              <a:buChar char="Ø"/>
            </a:pPr>
            <a:r>
              <a:rPr lang="it-IT" sz="1600" dirty="0" smtClean="0"/>
              <a:t>   non dalla scelta della soluzione fiscalmente più conveniente tra una  pluralità di alternative previste dal sistema tributario ed aventi pari dignità;</a:t>
            </a:r>
          </a:p>
          <a:p>
            <a:pPr lvl="1" algn="just">
              <a:buFont typeface="Wingdings" pitchFamily="2" charset="2"/>
              <a:buChar char="Ø"/>
            </a:pPr>
            <a:r>
              <a:rPr lang="it-IT" sz="1600" dirty="0" smtClean="0"/>
              <a:t>   bensì dalla scelta di soluzioni che, seppur formalmente legali, portano a uno stravolgimento dei principi del sistema tributario, qualificandosi dunque alla stregua di censurabili “manipolazioni, scappatoie e stratagemmi”;</a:t>
            </a:r>
          </a:p>
          <a:p>
            <a:pPr marL="457200" lvl="0" indent="-457200" algn="just">
              <a:buFont typeface="+mj-lt"/>
              <a:buAutoNum type="arabicPeriod" startAt="2"/>
            </a:pPr>
            <a:r>
              <a:rPr lang="it-IT" sz="2000" b="1" dirty="0" smtClean="0"/>
              <a:t>assenza di valide ragioni economiche</a:t>
            </a:r>
            <a:r>
              <a:rPr lang="it-IT" sz="2000" dirty="0" smtClean="0"/>
              <a:t>; opera in tal caso una inversione dell’onere della prova, pertanto è il contribuente a dover provare l’esistenza di valide ragioni economiche per evitare l’applicazione della normativa antielusiva.</a:t>
            </a:r>
            <a:endParaRPr lang="it-IT"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16</a:t>
            </a:fld>
            <a:endParaRPr lang="it-IT" dirty="0"/>
          </a:p>
        </p:txBody>
      </p:sp>
      <p:sp>
        <p:nvSpPr>
          <p:cNvPr id="4" name="Rettangolo 3"/>
          <p:cNvSpPr/>
          <p:nvPr/>
        </p:nvSpPr>
        <p:spPr>
          <a:xfrm>
            <a:off x="539552" y="1268760"/>
            <a:ext cx="8064896" cy="4093428"/>
          </a:xfrm>
          <a:prstGeom prst="rect">
            <a:avLst/>
          </a:prstGeom>
        </p:spPr>
        <p:txBody>
          <a:bodyPr wrap="square">
            <a:spAutoFit/>
          </a:bodyPr>
          <a:lstStyle/>
          <a:p>
            <a:pPr algn="just"/>
            <a:r>
              <a:rPr lang="it-IT" sz="2000" dirty="0" smtClean="0"/>
              <a:t>Data l’oggettiva complessità ed alea che caratterizza la materia disciplinata dall’art. 37-bis del DPR 600/1973, il legislatore fiscale ha previsto per il contribuente la possibilità di proporre:</a:t>
            </a:r>
          </a:p>
          <a:p>
            <a:pPr marL="457200" indent="-457200" algn="just">
              <a:buFont typeface="+mj-lt"/>
              <a:buAutoNum type="arabicPeriod"/>
            </a:pPr>
            <a:r>
              <a:rPr lang="it-IT" sz="2000" dirty="0" smtClean="0"/>
              <a:t>un’istanza preventiva di interpello (</a:t>
            </a:r>
            <a:r>
              <a:rPr lang="it-IT" sz="2000" b="1" dirty="0" err="1" smtClean="0"/>
              <a:t>Interpello</a:t>
            </a:r>
            <a:r>
              <a:rPr lang="it-IT" sz="2000" b="1" dirty="0" smtClean="0"/>
              <a:t> antielusivo</a:t>
            </a:r>
            <a:r>
              <a:rPr lang="it-IT" sz="2000" dirty="0" smtClean="0"/>
              <a:t>), al fine di poter conoscere il parere dell’amministrazione finanziaria sulla natura elusiva o non elusiva dei comportamenti che intende porre in essere prima di compierli;</a:t>
            </a:r>
          </a:p>
          <a:p>
            <a:pPr marL="457200" indent="-457200" algn="just">
              <a:buFont typeface="+mj-lt"/>
              <a:buAutoNum type="arabicPeriod"/>
            </a:pPr>
            <a:r>
              <a:rPr lang="it-IT" sz="2000" dirty="0" smtClean="0"/>
              <a:t>un’istanza di interpello (</a:t>
            </a:r>
            <a:r>
              <a:rPr lang="it-IT" sz="2000" b="1" dirty="0" err="1" smtClean="0"/>
              <a:t>Interpello</a:t>
            </a:r>
            <a:r>
              <a:rPr lang="it-IT" sz="2000" b="1" dirty="0" smtClean="0"/>
              <a:t> </a:t>
            </a:r>
            <a:r>
              <a:rPr lang="it-IT" sz="2000" b="1" dirty="0" err="1" smtClean="0"/>
              <a:t>disapplicativo</a:t>
            </a:r>
            <a:r>
              <a:rPr lang="it-IT" sz="2000" dirty="0" smtClean="0"/>
              <a:t>) volta ad ottenere la  disapplicazione della “norma antielusiva specifica”.</a:t>
            </a:r>
          </a:p>
          <a:p>
            <a:pPr marL="457200" indent="-457200" algn="just"/>
            <a:endParaRPr lang="it-IT" sz="2000" dirty="0" smtClean="0"/>
          </a:p>
          <a:p>
            <a:pPr indent="-457200" algn="just"/>
            <a:r>
              <a:rPr lang="it-IT" sz="2000" dirty="0" smtClean="0"/>
              <a:t>Per entrambe le forme di interpello, in questa sede si tralasciano i dettagli tecnici e procedimentali rinviando, per la trattazione specifica, alla normativa ed alla prassi di riferimento.</a:t>
            </a:r>
            <a:endParaRPr lang="it-IT"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17</a:t>
            </a:fld>
            <a:endParaRPr lang="it-IT" dirty="0"/>
          </a:p>
        </p:txBody>
      </p:sp>
      <p:sp>
        <p:nvSpPr>
          <p:cNvPr id="4" name="Rettangolo 3"/>
          <p:cNvSpPr/>
          <p:nvPr/>
        </p:nvSpPr>
        <p:spPr>
          <a:xfrm>
            <a:off x="539552" y="1268760"/>
            <a:ext cx="8064896" cy="4955203"/>
          </a:xfrm>
          <a:prstGeom prst="rect">
            <a:avLst/>
          </a:prstGeom>
        </p:spPr>
        <p:txBody>
          <a:bodyPr wrap="square">
            <a:spAutoFit/>
          </a:bodyPr>
          <a:lstStyle/>
          <a:p>
            <a:pPr algn="just"/>
            <a:r>
              <a:rPr lang="it-IT" sz="2000" b="1" dirty="0" smtClean="0"/>
              <a:t>OPERAZIONI STRAORDINARIE ELUSIVE/ABUSIVE: CONFERIMENTO E SUCCESSIVA CESSIONE </a:t>
            </a:r>
            <a:r>
              <a:rPr lang="it-IT" sz="2000" b="1" dirty="0" err="1" smtClean="0"/>
              <a:t>DI</a:t>
            </a:r>
            <a:r>
              <a:rPr lang="it-IT" sz="2000" b="1" dirty="0" smtClean="0"/>
              <a:t> PARTECIPAZIONE</a:t>
            </a:r>
          </a:p>
          <a:p>
            <a:pPr algn="just"/>
            <a:r>
              <a:rPr lang="it-IT" sz="2000" dirty="0" smtClean="0"/>
              <a:t>Le </a:t>
            </a:r>
            <a:r>
              <a:rPr lang="it-IT" sz="2000" b="1" dirty="0" smtClean="0"/>
              <a:t>ragioni</a:t>
            </a:r>
            <a:r>
              <a:rPr lang="it-IT" sz="2000" dirty="0" smtClean="0"/>
              <a:t> che spingono a porre in essere </a:t>
            </a:r>
            <a:r>
              <a:rPr lang="it-IT" sz="2000" b="1" dirty="0" smtClean="0"/>
              <a:t>operazioni di conferimento </a:t>
            </a:r>
            <a:r>
              <a:rPr lang="it-IT" sz="2000" dirty="0" smtClean="0"/>
              <a:t>d’azienda sono molteplici e possono tendere al raggiungimento di fini diversi, fra cui: </a:t>
            </a:r>
          </a:p>
          <a:p>
            <a:pPr algn="just">
              <a:buFont typeface="Wingdings" pitchFamily="2" charset="2"/>
              <a:buChar char="Ø"/>
            </a:pPr>
            <a:r>
              <a:rPr lang="it-IT" sz="1600" dirty="0" smtClean="0"/>
              <a:t>  il riassetto organizzativo (attuare una ristrutturazione dell’impresa sul piano produttivo ed organizzativo);</a:t>
            </a:r>
          </a:p>
          <a:p>
            <a:pPr algn="just">
              <a:buFont typeface="Wingdings" pitchFamily="2" charset="2"/>
              <a:buChar char="Ø"/>
            </a:pPr>
            <a:r>
              <a:rPr lang="it-IT" sz="1600" dirty="0" smtClean="0"/>
              <a:t>  la ristrutturazione finanziaria (attribuire ad uno o più rami aziendali una struttura finanziaria autonoma);</a:t>
            </a:r>
          </a:p>
          <a:p>
            <a:pPr algn="just">
              <a:buFont typeface="Wingdings" pitchFamily="2" charset="2"/>
              <a:buChar char="Ø"/>
            </a:pPr>
            <a:r>
              <a:rPr lang="it-IT" sz="1600" dirty="0" smtClean="0"/>
              <a:t>  la diversificazione degli investimenti;</a:t>
            </a:r>
          </a:p>
          <a:p>
            <a:pPr algn="just">
              <a:buFont typeface="Wingdings" pitchFamily="2" charset="2"/>
              <a:buChar char="Ø"/>
            </a:pPr>
            <a:r>
              <a:rPr lang="it-IT" sz="1600" dirty="0" smtClean="0"/>
              <a:t>  la liquidazione di alcuni rami d’azienda, ecc. </a:t>
            </a:r>
          </a:p>
          <a:p>
            <a:pPr algn="just"/>
            <a:r>
              <a:rPr lang="it-IT" sz="2000" dirty="0" smtClean="0"/>
              <a:t>L’art. </a:t>
            </a:r>
            <a:r>
              <a:rPr lang="it-IT" sz="2000" b="1" dirty="0" smtClean="0"/>
              <a:t>176 del TUIR </a:t>
            </a:r>
            <a:r>
              <a:rPr lang="it-IT" sz="2000" dirty="0" smtClean="0"/>
              <a:t>disciplina l’operazione straordinaria di conferimento in modo tale che l’aspetto fiscale non influenzi il bilancio dei soggetti coinvolti. </a:t>
            </a:r>
          </a:p>
          <a:p>
            <a:pPr algn="just"/>
            <a:r>
              <a:rPr lang="it-IT" sz="2000" dirty="0" smtClean="0"/>
              <a:t>La neutralità dell’operazione è impostata sui due principi cardine della </a:t>
            </a:r>
            <a:r>
              <a:rPr lang="it-IT" sz="2000" b="1" dirty="0" smtClean="0"/>
              <a:t>continuità dei valori fiscali </a:t>
            </a:r>
            <a:r>
              <a:rPr lang="it-IT" sz="2000" dirty="0" smtClean="0"/>
              <a:t>dei cespiti trasferiti e della </a:t>
            </a:r>
            <a:r>
              <a:rPr lang="it-IT" sz="2000" b="1" dirty="0" smtClean="0"/>
              <a:t>tecnica del cd. “doppio binario” </a:t>
            </a:r>
            <a:r>
              <a:rPr lang="it-IT" sz="2000" dirty="0" smtClean="0"/>
              <a:t>ovvero l’indipendenza dei valori contabili rispetto a quelli fiscali. </a:t>
            </a:r>
            <a:endParaRPr lang="it-IT"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18</a:t>
            </a:fld>
            <a:endParaRPr lang="it-IT" dirty="0"/>
          </a:p>
        </p:txBody>
      </p:sp>
      <p:sp>
        <p:nvSpPr>
          <p:cNvPr id="4" name="Rettangolo 3"/>
          <p:cNvSpPr/>
          <p:nvPr/>
        </p:nvSpPr>
        <p:spPr>
          <a:xfrm>
            <a:off x="611560" y="908720"/>
            <a:ext cx="8064896" cy="5386090"/>
          </a:xfrm>
          <a:prstGeom prst="rect">
            <a:avLst/>
          </a:prstGeom>
        </p:spPr>
        <p:txBody>
          <a:bodyPr wrap="square">
            <a:spAutoFit/>
          </a:bodyPr>
          <a:lstStyle/>
          <a:p>
            <a:pPr algn="just"/>
            <a:r>
              <a:rPr lang="it-IT" sz="2000" b="1" dirty="0" smtClean="0"/>
              <a:t>                     PRINCIPIO </a:t>
            </a:r>
            <a:r>
              <a:rPr lang="it-IT" sz="2000" b="1" dirty="0" err="1" smtClean="0"/>
              <a:t>DI</a:t>
            </a:r>
            <a:r>
              <a:rPr lang="it-IT" sz="2000" b="1" dirty="0" smtClean="0"/>
              <a:t> NEUTRALITA’ FISCALE DEL CONFERIMENTO</a:t>
            </a:r>
          </a:p>
          <a:p>
            <a:pPr algn="just"/>
            <a:r>
              <a:rPr lang="it-IT" dirty="0" smtClean="0"/>
              <a:t>Le conseguenze di questo regime sono le seguenti:</a:t>
            </a:r>
          </a:p>
          <a:p>
            <a:pPr algn="just">
              <a:buFont typeface="Wingdings" pitchFamily="2" charset="2"/>
              <a:buChar char="Ø"/>
            </a:pPr>
            <a:r>
              <a:rPr lang="it-IT" dirty="0" smtClean="0"/>
              <a:t>  ciascuno degli elementi attivi e passivi dell’azienda conferita sono trasferiti al </a:t>
            </a:r>
            <a:r>
              <a:rPr lang="it-IT" b="1" dirty="0" err="1" smtClean="0"/>
              <a:t>conferitario</a:t>
            </a:r>
            <a:r>
              <a:rPr lang="it-IT" dirty="0" smtClean="0"/>
              <a:t> che </a:t>
            </a:r>
            <a:r>
              <a:rPr lang="it-IT" b="1" dirty="0" smtClean="0"/>
              <a:t>subentra nella medesima posizione del conferente</a:t>
            </a:r>
            <a:r>
              <a:rPr lang="it-IT" dirty="0" smtClean="0"/>
              <a:t>, dal momento che il valore degli stessi è il medesimo di quello precedente all’operazione;</a:t>
            </a:r>
          </a:p>
          <a:p>
            <a:pPr algn="just">
              <a:buFont typeface="Wingdings" pitchFamily="2" charset="2"/>
              <a:buChar char="Ø"/>
            </a:pPr>
            <a:r>
              <a:rPr lang="it-IT" dirty="0" smtClean="0"/>
              <a:t>  il </a:t>
            </a:r>
            <a:r>
              <a:rPr lang="it-IT" b="1" dirty="0" smtClean="0"/>
              <a:t>valore fiscalmente riconosciuto della partecipazione ricevuta </a:t>
            </a:r>
            <a:r>
              <a:rPr lang="it-IT" dirty="0" smtClean="0"/>
              <a:t>dal conferente sarà pari all’ultimo valore fiscalmente riconosciuto dell’azienda conferita;</a:t>
            </a:r>
          </a:p>
          <a:p>
            <a:pPr algn="just">
              <a:buFont typeface="Wingdings" pitchFamily="2" charset="2"/>
              <a:buChar char="Ø"/>
            </a:pPr>
            <a:r>
              <a:rPr lang="it-IT" dirty="0" smtClean="0"/>
              <a:t>  il conferimento comporta la configurazione di un doppio binario, ossia il </a:t>
            </a:r>
            <a:r>
              <a:rPr lang="it-IT" b="1" dirty="0" smtClean="0"/>
              <a:t>binario dei valori civilistici </a:t>
            </a:r>
            <a:r>
              <a:rPr lang="it-IT" dirty="0" smtClean="0"/>
              <a:t>(o di perizia) iscritti nelle contabilità delle partecipanti ed il </a:t>
            </a:r>
            <a:r>
              <a:rPr lang="it-IT" b="1" dirty="0" smtClean="0"/>
              <a:t>binario dei valori fiscali </a:t>
            </a:r>
            <a:r>
              <a:rPr lang="it-IT" dirty="0" smtClean="0"/>
              <a:t>che hanno valenza esclusivamente tributaria; dal punto di vista procedurale la norma impone che i dati esposti in bilancio ed i valori fiscalmente riconosciuti dei cespiti siano riepilogati in uno specifico prospetto di riconciliazione da allegare alla dichiarazione dei redditi del </a:t>
            </a:r>
            <a:r>
              <a:rPr lang="it-IT" dirty="0" err="1" smtClean="0"/>
              <a:t>conferitario</a:t>
            </a:r>
            <a:r>
              <a:rPr lang="it-IT" dirty="0" smtClean="0"/>
              <a:t>; </a:t>
            </a:r>
          </a:p>
          <a:p>
            <a:pPr algn="just">
              <a:buFont typeface="Wingdings" pitchFamily="2" charset="2"/>
              <a:buChar char="Ø"/>
            </a:pPr>
            <a:r>
              <a:rPr lang="it-IT" dirty="0" smtClean="0"/>
              <a:t>  ai fini </a:t>
            </a:r>
            <a:r>
              <a:rPr lang="it-IT" b="1" i="1" dirty="0" err="1" smtClean="0"/>
              <a:t>Pex</a:t>
            </a:r>
            <a:r>
              <a:rPr lang="it-IT" b="1" i="1" dirty="0" smtClean="0"/>
              <a:t> </a:t>
            </a:r>
            <a:r>
              <a:rPr lang="it-IT" b="1" dirty="0" smtClean="0"/>
              <a:t>(</a:t>
            </a:r>
            <a:r>
              <a:rPr lang="it-IT" b="1" i="1" dirty="0" err="1" smtClean="0"/>
              <a:t>Participation</a:t>
            </a:r>
            <a:r>
              <a:rPr lang="it-IT" b="1" i="1" dirty="0" smtClean="0"/>
              <a:t> </a:t>
            </a:r>
            <a:r>
              <a:rPr lang="it-IT" b="1" i="1" dirty="0" err="1" smtClean="0"/>
              <a:t>exemption</a:t>
            </a:r>
            <a:r>
              <a:rPr lang="it-IT" dirty="0" smtClean="0"/>
              <a:t>, ossia la parziale esenzione fiscale di cui all’articolo 87 del </a:t>
            </a:r>
            <a:r>
              <a:rPr lang="it-IT" dirty="0" err="1" smtClean="0"/>
              <a:t>T.U.I.R.</a:t>
            </a:r>
            <a:r>
              <a:rPr lang="it-IT" dirty="0" smtClean="0"/>
              <a:t> derivante dalla cessione delle partecipazioni) si segnala che la partecipazione ricevuta dalla società conferente si considera posseduta per un periodo pari al possesso dell’azienda da parte della società conferente; inoltre si segnala che la partecipazione si presume iscritta come immobilizzazione finanziaria nei bilanci in cui risultavano iscritti i beni dell'azienda conferita.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19</a:t>
            </a:fld>
            <a:endParaRPr lang="it-IT" dirty="0"/>
          </a:p>
        </p:txBody>
      </p:sp>
      <p:sp>
        <p:nvSpPr>
          <p:cNvPr id="4" name="Rettangolo 3"/>
          <p:cNvSpPr/>
          <p:nvPr/>
        </p:nvSpPr>
        <p:spPr>
          <a:xfrm>
            <a:off x="611560" y="908720"/>
            <a:ext cx="8064896" cy="5016758"/>
          </a:xfrm>
          <a:prstGeom prst="rect">
            <a:avLst/>
          </a:prstGeom>
        </p:spPr>
        <p:txBody>
          <a:bodyPr wrap="square">
            <a:spAutoFit/>
          </a:bodyPr>
          <a:lstStyle/>
          <a:p>
            <a:pPr algn="just"/>
            <a:r>
              <a:rPr lang="it-IT" sz="2000" b="1" dirty="0" smtClean="0"/>
              <a:t>                     NATURA ELUSIVA DELL’OPERAZIONE CONFERIMENTO</a:t>
            </a:r>
          </a:p>
          <a:p>
            <a:pPr algn="ctr"/>
            <a:r>
              <a:rPr lang="it-IT" sz="2000" b="1" dirty="0" smtClean="0"/>
              <a:t>E SUCCESSIVA CESSIONE DELLA PARTECIPAZIONE RICEVUTA</a:t>
            </a:r>
          </a:p>
          <a:p>
            <a:pPr algn="just"/>
            <a:r>
              <a:rPr lang="it-IT" sz="2000" dirty="0" smtClean="0"/>
              <a:t>La principale ipotesi che può ingenerare più o meno fondati dubbi circa la </a:t>
            </a:r>
            <a:r>
              <a:rPr lang="it-IT" sz="2000" b="1" dirty="0" smtClean="0"/>
              <a:t>natura elusiva di un’operazione di conferimento d’azienda </a:t>
            </a:r>
            <a:r>
              <a:rPr lang="it-IT" sz="2000" dirty="0" smtClean="0"/>
              <a:t>è riconducibile alla sua collocazione nell’ambito di un più ampio </a:t>
            </a:r>
            <a:r>
              <a:rPr lang="it-IT" sz="2000" b="1" dirty="0" smtClean="0"/>
              <a:t>schema operativo che presuppone successivamente al conferimento dell’azienda, la cessione da parte del conferente dell’intera partecipazione da questi ricevuta in cambio nella società </a:t>
            </a:r>
            <a:r>
              <a:rPr lang="it-IT" sz="2000" b="1" dirty="0" err="1" smtClean="0"/>
              <a:t>conferitaria</a:t>
            </a:r>
            <a:r>
              <a:rPr lang="it-IT" sz="2000" dirty="0" smtClean="0"/>
              <a:t>.</a:t>
            </a:r>
          </a:p>
          <a:p>
            <a:pPr algn="just"/>
            <a:r>
              <a:rPr lang="it-IT" sz="2000" dirty="0" smtClean="0"/>
              <a:t>Si tratta di una ipotesi di trasferimento di partecipazioni alternativa al trasferimento diretto del complesso aziendale operato mediante cessione di quote/girata di azioni.  </a:t>
            </a:r>
          </a:p>
          <a:p>
            <a:pPr algn="just"/>
            <a:r>
              <a:rPr lang="it-IT" sz="2000" u="sng" dirty="0" smtClean="0"/>
              <a:t>Concretamente:</a:t>
            </a:r>
          </a:p>
          <a:p>
            <a:pPr algn="just">
              <a:buFont typeface="Wingdings" pitchFamily="2" charset="2"/>
              <a:buChar char="Ø"/>
            </a:pPr>
            <a:r>
              <a:rPr lang="it-IT" sz="2000" dirty="0" smtClean="0"/>
              <a:t>  si opera un conferimento dell’azienda in </a:t>
            </a:r>
            <a:r>
              <a:rPr lang="it-IT" sz="2000" dirty="0" err="1" smtClean="0"/>
              <a:t>Newco</a:t>
            </a:r>
            <a:r>
              <a:rPr lang="it-IT" sz="2000" dirty="0" smtClean="0"/>
              <a:t> srl, in regime di neutralità fiscale ex art. 176 del TUIR e, </a:t>
            </a:r>
          </a:p>
          <a:p>
            <a:pPr algn="just">
              <a:buFont typeface="Wingdings" pitchFamily="2" charset="2"/>
              <a:buChar char="Ø"/>
            </a:pPr>
            <a:r>
              <a:rPr lang="it-IT" sz="2000" dirty="0" smtClean="0"/>
              <a:t>  e successivamente, si opera una cessione (in regime PEX ex art. 87 TUIR) della partecipazione al 100% posseduta dal conferente nella </a:t>
            </a:r>
            <a:r>
              <a:rPr lang="it-IT" sz="2000" dirty="0" err="1" smtClean="0"/>
              <a:t>conferitaria</a:t>
            </a:r>
            <a:r>
              <a:rPr lang="it-IT" sz="20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sp>
        <p:nvSpPr>
          <p:cNvPr id="3" name="Sottotitolo 2"/>
          <p:cNvSpPr>
            <a:spLocks noGrp="1"/>
          </p:cNvSpPr>
          <p:nvPr>
            <p:ph type="subTitle" idx="1"/>
          </p:nvPr>
        </p:nvSpPr>
        <p:spPr/>
        <p:txBody>
          <a:bodyPr>
            <a:normAutofit/>
          </a:bodyPr>
          <a:lstStyle/>
          <a:p>
            <a:pPr lvl="0" eaLnBrk="0" fontAlgn="base" hangingPunct="0">
              <a:spcBef>
                <a:spcPct val="0"/>
              </a:spcBef>
              <a:spcAft>
                <a:spcPct val="0"/>
              </a:spcAft>
            </a:pPr>
            <a:endParaRPr kumimoji="0" lang="it-IT" b="1" i="0" u="none" strike="noStrike" cap="none" normalizeH="0" baseline="0" dirty="0" smtClean="0">
              <a:ln>
                <a:noFill/>
              </a:ln>
              <a:solidFill>
                <a:srgbClr val="7F7F7F"/>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endParaRPr lang="it-IT" dirty="0"/>
          </a:p>
        </p:txBody>
      </p:sp>
      <p:pic>
        <p:nvPicPr>
          <p:cNvPr id="1026" name="Picture 2"/>
          <p:cNvPicPr>
            <a:picLocks noChangeAspect="1" noChangeArrowheads="1"/>
          </p:cNvPicPr>
          <p:nvPr/>
        </p:nvPicPr>
        <p:blipFill>
          <a:blip r:embed="rId3"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a:t>
            </a:fld>
            <a:endParaRPr lang="it-IT" dirty="0"/>
          </a:p>
        </p:txBody>
      </p:sp>
      <p:sp>
        <p:nvSpPr>
          <p:cNvPr id="1031" name="Rectangle 7"/>
          <p:cNvSpPr>
            <a:spLocks noChangeArrowheads="1"/>
          </p:cNvSpPr>
          <p:nvPr/>
        </p:nvSpPr>
        <p:spPr bwMode="auto">
          <a:xfrm>
            <a:off x="251520" y="1791980"/>
            <a:ext cx="8604447"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000000"/>
                </a:solidFill>
                <a:effectLst/>
                <a:ea typeface="Calibri" pitchFamily="34" charset="0"/>
                <a:cs typeface="TimesNewRomanPS-BoldMT"/>
              </a:rPr>
              <a:t>INTRODUZIONE</a:t>
            </a:r>
            <a:endParaRPr kumimoji="0" lang="it-IT"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ea typeface="Calibri" pitchFamily="34" charset="0"/>
                <a:cs typeface="TimesNewRomanPS-BoldMT"/>
              </a:rPr>
              <a:t>Spesso il trasferimento di partecipazioni sociali sottende il trasferimento di un’azienda, che può essere attuato alternativamente utilizzando diversi strumenti, riconducibili ad operazioni straordinarie:</a:t>
            </a:r>
            <a:endParaRPr kumimoji="0" lang="it-IT" sz="2000" b="0" i="0" u="none" strike="noStrike" cap="none" normalizeH="0" baseline="0" dirty="0" smtClean="0">
              <a:ln>
                <a:noFill/>
              </a:ln>
              <a:solidFill>
                <a:schemeClr val="tx1"/>
              </a:solidFill>
              <a:effectLst/>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lphaLcParenR"/>
              <a:tabLst/>
            </a:pPr>
            <a:r>
              <a:rPr lang="it-IT" sz="2000" dirty="0" smtClean="0">
                <a:solidFill>
                  <a:srgbClr val="000000"/>
                </a:solidFill>
                <a:ea typeface="Calibri" pitchFamily="34" charset="0"/>
                <a:cs typeface="TimesNewRomanPS-BoldMT"/>
              </a:rPr>
              <a:t>t</a:t>
            </a:r>
            <a:r>
              <a:rPr kumimoji="0" lang="it-IT" sz="2000" b="0" i="0" u="none" strike="noStrike" cap="none" normalizeH="0" baseline="0" dirty="0" smtClean="0">
                <a:ln>
                  <a:noFill/>
                </a:ln>
                <a:solidFill>
                  <a:srgbClr val="000000"/>
                </a:solidFill>
                <a:effectLst/>
                <a:ea typeface="Calibri" pitchFamily="34" charset="0"/>
                <a:cs typeface="TimesNewRomanPS-BoldMT"/>
              </a:rPr>
              <a:t>rasferimento diretto dell’intero capitale sociale di società titolare dell’azienda, mediante cessione di quote/girata di azioni rappresentative dello stesso;</a:t>
            </a:r>
            <a:endParaRPr lang="it-IT" sz="2000" dirty="0" smtClean="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lphaLcParenR"/>
              <a:tabLst/>
            </a:pPr>
            <a:r>
              <a:rPr kumimoji="0" lang="it-IT" sz="2000" b="0" i="0" u="none" strike="noStrike" cap="none" normalizeH="0" baseline="0" dirty="0" smtClean="0">
                <a:ln>
                  <a:noFill/>
                </a:ln>
                <a:solidFill>
                  <a:srgbClr val="000000"/>
                </a:solidFill>
                <a:effectLst/>
                <a:ea typeface="Calibri" pitchFamily="34" charset="0"/>
                <a:cs typeface="TimesNewRomanPS-BoldMT"/>
              </a:rPr>
              <a:t>conferimento ad una </a:t>
            </a:r>
            <a:r>
              <a:rPr kumimoji="0" lang="it-IT" sz="2000" b="0" i="0" u="none" strike="noStrike" cap="none" normalizeH="0" baseline="0" dirty="0" err="1" smtClean="0">
                <a:ln>
                  <a:noFill/>
                </a:ln>
                <a:solidFill>
                  <a:srgbClr val="000000"/>
                </a:solidFill>
                <a:effectLst/>
                <a:ea typeface="Calibri" pitchFamily="34" charset="0"/>
                <a:cs typeface="TimesNewRomanPS-BoldMT"/>
              </a:rPr>
              <a:t>newco</a:t>
            </a:r>
            <a:r>
              <a:rPr kumimoji="0" lang="it-IT" sz="2000" b="0" i="0" u="none" strike="noStrike" cap="none" normalizeH="0" baseline="0" dirty="0" smtClean="0">
                <a:ln>
                  <a:noFill/>
                </a:ln>
                <a:solidFill>
                  <a:srgbClr val="000000"/>
                </a:solidFill>
                <a:effectLst/>
                <a:ea typeface="Calibri" pitchFamily="34" charset="0"/>
                <a:cs typeface="TimesNewRomanPS-BoldMT"/>
              </a:rPr>
              <a:t> dell’azienda (o del ramo aziendale) e successiva cessione della partecipazione sociale della </a:t>
            </a:r>
            <a:r>
              <a:rPr kumimoji="0" lang="it-IT" sz="2000" b="0" i="0" u="none" strike="noStrike" cap="none" normalizeH="0" baseline="0" dirty="0" err="1" smtClean="0">
                <a:ln>
                  <a:noFill/>
                </a:ln>
                <a:solidFill>
                  <a:srgbClr val="000000"/>
                </a:solidFill>
                <a:effectLst/>
                <a:ea typeface="Calibri" pitchFamily="34" charset="0"/>
                <a:cs typeface="TimesNewRomanPS-BoldMT"/>
              </a:rPr>
              <a:t>newco</a:t>
            </a:r>
            <a:r>
              <a:rPr kumimoji="0" lang="it-IT" sz="2000" b="0" i="0" u="none" strike="noStrike" cap="none" normalizeH="0" baseline="0" dirty="0" smtClean="0">
                <a:ln>
                  <a:noFill/>
                </a:ln>
                <a:solidFill>
                  <a:srgbClr val="000000"/>
                </a:solidFill>
                <a:effectLst/>
                <a:ea typeface="Calibri" pitchFamily="34" charset="0"/>
                <a:cs typeface="TimesNewRomanPS-BoldMT"/>
              </a:rPr>
              <a:t> stessa;</a:t>
            </a:r>
            <a:endParaRPr lang="it-IT" sz="2000" dirty="0" smtClean="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lphaLcParenR"/>
              <a:tabLst/>
            </a:pPr>
            <a:r>
              <a:rPr kumimoji="0" lang="it-IT" sz="2000" b="0" i="0" u="none" strike="noStrike" cap="none" normalizeH="0" baseline="0" dirty="0" smtClean="0">
                <a:ln>
                  <a:noFill/>
                </a:ln>
                <a:solidFill>
                  <a:srgbClr val="000000"/>
                </a:solidFill>
                <a:effectLst/>
                <a:ea typeface="Calibri" pitchFamily="34" charset="0"/>
                <a:cs typeface="TimesNewRomanPS-BoldMT"/>
              </a:rPr>
              <a:t>scissione con scorporo di un aggregato patrimoniale, successivamente ceduto sotto forma di partecipazione sociale.</a:t>
            </a:r>
            <a:endParaRPr kumimoji="0" lang="it-IT"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sz="1800" b="0" i="0" u="none" strike="noStrike" cap="none" normalizeH="0" baseline="0" dirty="0" smtClean="0">
                <a:ln>
                  <a:noFill/>
                </a:ln>
                <a:solidFill>
                  <a:schemeClr val="tx1"/>
                </a:solidFill>
                <a:effectLst/>
                <a:latin typeface="Arial" pitchFamily="34" charset="0"/>
                <a:cs typeface="Arial" pitchFamily="34" charset="0"/>
              </a:rPr>
            </a:b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20</a:t>
            </a:fld>
            <a:endParaRPr lang="it-IT" dirty="0"/>
          </a:p>
        </p:txBody>
      </p:sp>
      <p:sp>
        <p:nvSpPr>
          <p:cNvPr id="4" name="Rettangolo 3"/>
          <p:cNvSpPr/>
          <p:nvPr/>
        </p:nvSpPr>
        <p:spPr>
          <a:xfrm>
            <a:off x="611560" y="908720"/>
            <a:ext cx="8064896" cy="5755422"/>
          </a:xfrm>
          <a:prstGeom prst="rect">
            <a:avLst/>
          </a:prstGeom>
        </p:spPr>
        <p:txBody>
          <a:bodyPr wrap="square">
            <a:spAutoFit/>
          </a:bodyPr>
          <a:lstStyle/>
          <a:p>
            <a:pPr algn="just"/>
            <a:r>
              <a:rPr lang="it-IT" sz="2000" b="1" dirty="0" smtClean="0"/>
              <a:t>                     NATURA ELUSIVA DELL’OPERAZIONE CONFERIMENTO</a:t>
            </a:r>
          </a:p>
          <a:p>
            <a:pPr algn="ctr"/>
            <a:r>
              <a:rPr lang="it-IT" sz="2000" b="1" dirty="0" smtClean="0"/>
              <a:t>E SUCCESSIVA CESSIONE DELLA PARTECIPAZIONE RICEVUTA </a:t>
            </a:r>
            <a:r>
              <a:rPr lang="it-IT" sz="1400" b="1" dirty="0" smtClean="0"/>
              <a:t>(segue)</a:t>
            </a:r>
          </a:p>
          <a:p>
            <a:pPr algn="just"/>
            <a:r>
              <a:rPr lang="it-IT" sz="1600" dirty="0" smtClean="0"/>
              <a:t>In estrema sintesi le condizioni soggettive ed oggettive per poter beneficiare del regime PEX risultano essere le seguenti:</a:t>
            </a:r>
          </a:p>
          <a:p>
            <a:pPr lvl="0" algn="just">
              <a:buFont typeface="Wingdings" pitchFamily="2" charset="2"/>
              <a:buChar char="Ø"/>
            </a:pPr>
            <a:r>
              <a:rPr lang="it-IT" sz="1600" dirty="0" smtClean="0"/>
              <a:t>  periodo minimo di possesso ininterrotto per circa 13 mesi (… da primo giorno del 12° mese antecedente ….);</a:t>
            </a:r>
          </a:p>
          <a:p>
            <a:pPr lvl="0" algn="just">
              <a:buFont typeface="Wingdings" pitchFamily="2" charset="2"/>
              <a:buChar char="Ø"/>
            </a:pPr>
            <a:r>
              <a:rPr lang="it-IT" sz="1600" dirty="0" smtClean="0"/>
              <a:t>  in bilancio deve trattarsi di immobilizzazioni finanziarie;</a:t>
            </a:r>
          </a:p>
          <a:p>
            <a:pPr lvl="0" algn="just">
              <a:buFont typeface="Wingdings" pitchFamily="2" charset="2"/>
              <a:buChar char="Ø"/>
            </a:pPr>
            <a:r>
              <a:rPr lang="it-IT" sz="1600" dirty="0" smtClean="0"/>
              <a:t>  l’impresa deve essere allocata (residente) in Stati non aventi regime fiscale privilegiato;</a:t>
            </a:r>
          </a:p>
          <a:p>
            <a:r>
              <a:rPr lang="it-IT" sz="1600" dirty="0" smtClean="0"/>
              <a:t>  la società partecipata deve esercitare un’impresa commerciale (per presunzione le società di gestione immobiliare non esercitano mai un’impresa commerciale). </a:t>
            </a:r>
          </a:p>
          <a:p>
            <a:pPr algn="just"/>
            <a:r>
              <a:rPr lang="it-IT" sz="2000" dirty="0" smtClean="0"/>
              <a:t>Analizzando </a:t>
            </a:r>
            <a:r>
              <a:rPr lang="it-IT" sz="2000" b="1" dirty="0" smtClean="0"/>
              <a:t>i vantaggi fiscali ai fini delle imposte dirette</a:t>
            </a:r>
            <a:r>
              <a:rPr lang="it-IT" sz="2000" dirty="0" smtClean="0"/>
              <a:t>, avremo che il conferente-cedente anziché realizzare una plusvalenza da cessione d’azienda imponibile al 100%, realizza una plusvalenza da cessione di partecipazione con requisiti PEX imponibile solo per il 5% ed esente per il restante 95%.</a:t>
            </a:r>
          </a:p>
          <a:p>
            <a:pPr algn="just"/>
            <a:r>
              <a:rPr lang="it-IT" sz="2000" dirty="0" smtClean="0"/>
              <a:t>L’acquirente può comunque ottenere il riconoscimento fiscale del maggior valore pagato rispetto al valore fiscale della sottostante azienda conferita in neutralità, pagando le imposte sostitutive sui maggiori valori contabili iscritti dalla </a:t>
            </a:r>
            <a:r>
              <a:rPr lang="it-IT" sz="2000" dirty="0" err="1" smtClean="0"/>
              <a:t>conferitaria</a:t>
            </a:r>
            <a:r>
              <a:rPr lang="it-IT" sz="2000" dirty="0" smtClean="0"/>
              <a:t> sull’azienda oppure sul disavanzo da annullamento nel caso di successiva fusione.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21</a:t>
            </a:fld>
            <a:endParaRPr lang="it-IT" dirty="0"/>
          </a:p>
        </p:txBody>
      </p:sp>
      <p:sp>
        <p:nvSpPr>
          <p:cNvPr id="4" name="Rettangolo 3"/>
          <p:cNvSpPr/>
          <p:nvPr/>
        </p:nvSpPr>
        <p:spPr>
          <a:xfrm>
            <a:off x="611560" y="908720"/>
            <a:ext cx="8064896" cy="5447645"/>
          </a:xfrm>
          <a:prstGeom prst="rect">
            <a:avLst/>
          </a:prstGeom>
        </p:spPr>
        <p:txBody>
          <a:bodyPr wrap="square">
            <a:spAutoFit/>
          </a:bodyPr>
          <a:lstStyle/>
          <a:p>
            <a:pPr algn="just"/>
            <a:r>
              <a:rPr lang="it-IT" sz="2000" b="1" dirty="0" smtClean="0"/>
              <a:t>                     NATURA ELUSIVA DELL’OPERAZIONE CONFERIMENTO</a:t>
            </a:r>
          </a:p>
          <a:p>
            <a:pPr algn="ctr"/>
            <a:r>
              <a:rPr lang="it-IT" sz="2000" b="1" dirty="0" smtClean="0"/>
              <a:t>E SUCCESSIVA CESSIONE DELLA PARTECIPAZIONE RICEVUTA </a:t>
            </a:r>
            <a:r>
              <a:rPr lang="it-IT" sz="1400" b="1" dirty="0" smtClean="0"/>
              <a:t>(segue)</a:t>
            </a:r>
          </a:p>
          <a:p>
            <a:pPr algn="just"/>
            <a:r>
              <a:rPr lang="it-IT" sz="1600" dirty="0" smtClean="0"/>
              <a:t>Si precisa che l’imposta sostitutiva (sui maggiori valori contabili iscritti dalla </a:t>
            </a:r>
            <a:r>
              <a:rPr lang="it-IT" sz="1600" dirty="0" err="1" smtClean="0"/>
              <a:t>conferitaria</a:t>
            </a:r>
            <a:r>
              <a:rPr lang="it-IT" sz="1600" dirty="0" smtClean="0"/>
              <a:t>) è prevista con tre differenti aliquote:</a:t>
            </a:r>
          </a:p>
          <a:p>
            <a:pPr algn="just"/>
            <a:r>
              <a:rPr lang="it-IT" sz="1600" dirty="0" smtClean="0"/>
              <a:t>• 12% sulla parte dei maggiori valori che non eccede Euro 5.000.000.=;</a:t>
            </a:r>
          </a:p>
          <a:p>
            <a:pPr algn="just"/>
            <a:r>
              <a:rPr lang="it-IT" sz="1600" dirty="0" smtClean="0"/>
              <a:t>• 14% sulla parte dei maggiori valori che eccede Euro 5.000.000.= fino ad Euro 10.000.000.=;</a:t>
            </a:r>
          </a:p>
          <a:p>
            <a:pPr algn="just"/>
            <a:r>
              <a:rPr lang="it-IT" sz="1600" dirty="0" smtClean="0"/>
              <a:t>• 16% sulla parte dei maggiori valori che eccede Euro 10.000.000.=. </a:t>
            </a:r>
          </a:p>
          <a:p>
            <a:pPr algn="just"/>
            <a:r>
              <a:rPr lang="it-IT" sz="1600" dirty="0" smtClean="0"/>
              <a:t>Tuttavia, è importante rilevare che i beni che si possono affrancare con imposta sostitutiva sono solo le immobilizzazioni materiali ed immateriali. Ne restano pertanto esclusi, ad esempio, le partecipazioni ed il magazzino.</a:t>
            </a:r>
          </a:p>
          <a:p>
            <a:pPr algn="just"/>
            <a:r>
              <a:rPr lang="it-IT" sz="2000" dirty="0" smtClean="0"/>
              <a:t>Tale operazione, ai fini delle imposte dirette, beneficia di una </a:t>
            </a:r>
            <a:r>
              <a:rPr lang="it-IT" sz="2000" b="1" dirty="0" smtClean="0"/>
              <a:t>particolare tutela ai fini dell’elusione fiscale ex art. 37-bis DPR 600/1973</a:t>
            </a:r>
            <a:r>
              <a:rPr lang="it-IT" sz="2000" dirty="0" smtClean="0"/>
              <a:t>. </a:t>
            </a:r>
          </a:p>
          <a:p>
            <a:pPr algn="just"/>
            <a:r>
              <a:rPr lang="it-IT" sz="2000" dirty="0" smtClean="0"/>
              <a:t>Infatti lo schema operativo “conferimento dell’azienda ex art. 176 TUIR e successiva cessione della partecipazione ricevuta”, è espressamente escluso dall’ambito di applicazione dell’art. 37-bis del DPR 600/1973.</a:t>
            </a:r>
          </a:p>
          <a:p>
            <a:pPr algn="just"/>
            <a:r>
              <a:rPr lang="it-IT" sz="2000" dirty="0" smtClean="0"/>
              <a:t>Pertanto per quanto concerne l’ambito delle imposte dirette, </a:t>
            </a:r>
            <a:r>
              <a:rPr lang="it-IT" sz="2000" i="1" dirty="0" smtClean="0"/>
              <a:t>nulla quaestio </a:t>
            </a:r>
            <a:r>
              <a:rPr lang="it-IT" sz="2000" dirty="0" smtClean="0"/>
              <a:t>sulla piena liceità del risparmio fiscale che viene conseguito dai contribuenti, mediante la “trasformazione” della plusvalenza da cessione d’azienda in plusvalenza da cessione di partecipazione. </a:t>
            </a:r>
            <a:endParaRPr lang="it-IT"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22</a:t>
            </a:fld>
            <a:endParaRPr lang="it-IT" dirty="0"/>
          </a:p>
        </p:txBody>
      </p:sp>
      <p:sp>
        <p:nvSpPr>
          <p:cNvPr id="4" name="Rettangolo 3"/>
          <p:cNvSpPr/>
          <p:nvPr/>
        </p:nvSpPr>
        <p:spPr>
          <a:xfrm>
            <a:off x="611560" y="908720"/>
            <a:ext cx="8064896" cy="5632311"/>
          </a:xfrm>
          <a:prstGeom prst="rect">
            <a:avLst/>
          </a:prstGeom>
        </p:spPr>
        <p:txBody>
          <a:bodyPr wrap="square">
            <a:spAutoFit/>
          </a:bodyPr>
          <a:lstStyle/>
          <a:p>
            <a:pPr algn="just"/>
            <a:r>
              <a:rPr lang="it-IT" sz="2000" b="1" dirty="0" smtClean="0"/>
              <a:t>                     NATURA ELUSIVA DELL’OPERAZIONE CONFERIMENTO</a:t>
            </a:r>
          </a:p>
          <a:p>
            <a:pPr algn="ctr"/>
            <a:r>
              <a:rPr lang="it-IT" sz="2000" b="1" dirty="0" smtClean="0"/>
              <a:t>E SUCCESSIVA CESSIONE DELLA PARTECIPAZIONE RICEVUTA </a:t>
            </a:r>
            <a:r>
              <a:rPr lang="it-IT" sz="1400" b="1" dirty="0" smtClean="0"/>
              <a:t>(segue)</a:t>
            </a:r>
          </a:p>
          <a:p>
            <a:pPr algn="just"/>
            <a:r>
              <a:rPr lang="it-IT" sz="2000" dirty="0" smtClean="0"/>
              <a:t>Per quanto riguarda, invece, il diverso profilo dei </a:t>
            </a:r>
            <a:r>
              <a:rPr lang="it-IT" sz="2000" b="1" dirty="0" smtClean="0"/>
              <a:t>vantaggi fiscali relativi all’imposizione indiretta</a:t>
            </a:r>
            <a:r>
              <a:rPr lang="it-IT" sz="2000" dirty="0" smtClean="0"/>
              <a:t>, va segnalato che sia l’atto di cessione d’azienda, che l’atto di conferimento d’azienda sono operazioni escluse dal campo di applicazione dell’IVA per carenza del presupposto oggettivo, ai sensi della </a:t>
            </a:r>
            <a:r>
              <a:rPr lang="it-IT" sz="2000" i="1" dirty="0" smtClean="0"/>
              <a:t>lettera b) del comma 3 dell’art. 2 del D.P.R. 633/72</a:t>
            </a:r>
            <a:r>
              <a:rPr lang="it-IT" sz="2000" dirty="0" smtClean="0"/>
              <a:t>, mentre sono soggetti ad imposta di registro.</a:t>
            </a:r>
          </a:p>
          <a:p>
            <a:pPr algn="just"/>
            <a:r>
              <a:rPr lang="it-IT" sz="2000" dirty="0" smtClean="0"/>
              <a:t>A tale ultimo proposito, occorre, tuttavia, rilevare una differenza essenziale.</a:t>
            </a:r>
          </a:p>
          <a:p>
            <a:pPr algn="just"/>
            <a:r>
              <a:rPr lang="it-IT" sz="2000" dirty="0" smtClean="0"/>
              <a:t>Mentre l’atto di cessione d’azienda è soggetto ad imposta di Registro con aliquota proporzionale, l’atto di conferimento d’azienda è invece soggetta all’imposta di Registro nella misura fissa. Ancora più vantaggiosa si presenta la “cessione indiretta” nel caso in cui risultino compresi beni immobili nel complesso aziendale da trasferire.</a:t>
            </a:r>
          </a:p>
          <a:p>
            <a:pPr algn="just"/>
            <a:r>
              <a:rPr lang="it-IT" sz="2000" b="1" dirty="0" smtClean="0"/>
              <a:t>Sulla base di tali considerazioni, risulta ora necessario soffermarsi sul punto nodale della questione, per comprendere bene insieme se si tratta di vantaggi fiscali leciti, oppure di vantaggi fiscali indebiti e come tali elusivi/abusivi. </a:t>
            </a:r>
            <a:endParaRPr lang="it-IT"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23</a:t>
            </a:fld>
            <a:endParaRPr lang="it-IT" dirty="0"/>
          </a:p>
        </p:txBody>
      </p:sp>
      <p:sp>
        <p:nvSpPr>
          <p:cNvPr id="4" name="Rettangolo 3"/>
          <p:cNvSpPr/>
          <p:nvPr/>
        </p:nvSpPr>
        <p:spPr>
          <a:xfrm>
            <a:off x="611560" y="908720"/>
            <a:ext cx="8064896" cy="5324535"/>
          </a:xfrm>
          <a:prstGeom prst="rect">
            <a:avLst/>
          </a:prstGeom>
        </p:spPr>
        <p:txBody>
          <a:bodyPr wrap="square">
            <a:spAutoFit/>
          </a:bodyPr>
          <a:lstStyle/>
          <a:p>
            <a:pPr algn="just"/>
            <a:r>
              <a:rPr lang="it-IT" sz="2000" b="1" dirty="0" smtClean="0"/>
              <a:t>                     NATURA ELUSIVA DELL’OPERAZIONE CONFERIMENTO</a:t>
            </a:r>
          </a:p>
          <a:p>
            <a:pPr algn="ctr"/>
            <a:r>
              <a:rPr lang="it-IT" sz="2000" b="1" dirty="0" smtClean="0"/>
              <a:t>E SUCCESSIVA CESSIONE DELLA PARTECIPAZIONE RICEVUTA </a:t>
            </a:r>
            <a:r>
              <a:rPr lang="it-IT" sz="1400" b="1" dirty="0" smtClean="0"/>
              <a:t>(segue)</a:t>
            </a:r>
          </a:p>
          <a:p>
            <a:pPr algn="just"/>
            <a:r>
              <a:rPr lang="it-IT" sz="2000" dirty="0" smtClean="0"/>
              <a:t>La “trasformazione” delle imposte di Registro da proporzionali a fisse per effetto della cessione indiretta d’azienda sotto forma di partecipazione nella società in cui è stata previamente conferita è a forte rischio di contestazione fiscale. Infatti l’amministrazione finanziaria riqualifica il conferimento-cessione di partecipazioni come cessione diretta d’azienda da assoggettare ad imposta di Registro proporzionale. </a:t>
            </a:r>
          </a:p>
          <a:p>
            <a:pPr algn="just"/>
            <a:r>
              <a:rPr lang="it-IT" sz="2000" dirty="0" smtClean="0"/>
              <a:t>In casi di questo genere l’amministrazione finanziaria:</a:t>
            </a:r>
          </a:p>
          <a:p>
            <a:pPr lvl="0" algn="just">
              <a:buFont typeface="Wingdings" pitchFamily="2" charset="2"/>
              <a:buChar char="Ø"/>
            </a:pPr>
            <a:r>
              <a:rPr lang="it-IT" sz="2000" dirty="0" smtClean="0"/>
              <a:t>  fa leva su art. 20 del DPR 131/1986;</a:t>
            </a:r>
          </a:p>
          <a:p>
            <a:pPr lvl="0" algn="just">
              <a:buFont typeface="Wingdings" pitchFamily="2" charset="2"/>
              <a:buChar char="Ø"/>
            </a:pPr>
            <a:r>
              <a:rPr lang="it-IT" sz="2000" dirty="0" smtClean="0"/>
              <a:t>  a decorrere dal 4.7.2006, tiene conto anche del disposto del art. 53-bis del DPR 131/1986; </a:t>
            </a:r>
          </a:p>
          <a:p>
            <a:pPr lvl="0" algn="just">
              <a:buFont typeface="Wingdings" pitchFamily="2" charset="2"/>
              <a:buChar char="Ø"/>
            </a:pPr>
            <a:r>
              <a:rPr lang="it-IT" sz="2000" dirty="0" smtClean="0"/>
              <a:t>  ed infine può sempre invocare la “clausola generale anti-abuso” di derivazione giurisprudenziale.</a:t>
            </a:r>
          </a:p>
          <a:p>
            <a:pPr algn="just"/>
            <a:r>
              <a:rPr lang="it-IT" sz="2000" dirty="0" smtClean="0"/>
              <a:t>Nell’ordinamento tributario, a differenza delle imposte dirette, per le imposte indirette non esiste una norma idonea a fugare ogni possibile dubbio in merito alla liceità del risparmio fiscale conseguito. </a:t>
            </a:r>
            <a:endParaRPr lang="it-IT"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24</a:t>
            </a:fld>
            <a:endParaRPr lang="it-IT" dirty="0"/>
          </a:p>
        </p:txBody>
      </p:sp>
      <p:sp>
        <p:nvSpPr>
          <p:cNvPr id="4" name="Rettangolo 3"/>
          <p:cNvSpPr/>
          <p:nvPr/>
        </p:nvSpPr>
        <p:spPr>
          <a:xfrm>
            <a:off x="611560" y="908720"/>
            <a:ext cx="8064896" cy="5949280"/>
          </a:xfrm>
          <a:prstGeom prst="rect">
            <a:avLst/>
          </a:prstGeom>
        </p:spPr>
        <p:txBody>
          <a:bodyPr wrap="square">
            <a:spAutoFit/>
          </a:bodyPr>
          <a:lstStyle/>
          <a:p>
            <a:pPr algn="just"/>
            <a:r>
              <a:rPr lang="it-IT" sz="2000" b="1" dirty="0" smtClean="0"/>
              <a:t>                                                                                                                           </a:t>
            </a:r>
            <a:r>
              <a:rPr lang="it-IT" sz="1400" b="1" dirty="0" smtClean="0"/>
              <a:t>(segue)</a:t>
            </a:r>
          </a:p>
          <a:p>
            <a:pPr algn="just"/>
            <a:r>
              <a:rPr lang="it-IT" dirty="0" smtClean="0"/>
              <a:t>L’</a:t>
            </a:r>
            <a:r>
              <a:rPr lang="it-IT" b="1" i="1" dirty="0" smtClean="0"/>
              <a:t>art. 20 DPR 131/1986</a:t>
            </a:r>
            <a:r>
              <a:rPr lang="it-IT" dirty="0" smtClean="0"/>
              <a:t>, ai fini dell’imposta di registro, relativamente alla interpretazione degli atti recita che </a:t>
            </a:r>
            <a:r>
              <a:rPr lang="it-IT" i="1" dirty="0" smtClean="0"/>
              <a:t>“l’imposta di registro è applicata secondo la intrinseca natura e gli effetti giuridici degli atti presentati alla registrazione, anche se non vi corrisponda il titolo o la forma apparente”.</a:t>
            </a:r>
            <a:endParaRPr lang="it-IT" dirty="0" smtClean="0"/>
          </a:p>
          <a:p>
            <a:pPr algn="just"/>
            <a:r>
              <a:rPr lang="it-IT" dirty="0" smtClean="0"/>
              <a:t>L’</a:t>
            </a:r>
            <a:r>
              <a:rPr lang="it-IT" b="1" i="1" dirty="0" smtClean="0"/>
              <a:t>art. 53-bis DPR 131/1986</a:t>
            </a:r>
            <a:r>
              <a:rPr lang="it-IT" dirty="0" smtClean="0"/>
              <a:t> </a:t>
            </a:r>
            <a:r>
              <a:rPr lang="it-IT" i="1" dirty="0" smtClean="0"/>
              <a:t>estende le attribuzioni e i poteri di cui agli art. 31 e seguenti del D.P.R. n. 600/1973 anche ai fini delle imposte di registro, ipotecari e catastali.</a:t>
            </a:r>
            <a:endParaRPr lang="it-IT" dirty="0" smtClean="0"/>
          </a:p>
          <a:p>
            <a:pPr algn="just"/>
            <a:r>
              <a:rPr lang="it-IT" dirty="0" smtClean="0"/>
              <a:t>Circa l’operatività dell’art. 20 DPR 131/1986 si assiste ad una netta contrapposizione tra due distinte </a:t>
            </a:r>
            <a:r>
              <a:rPr lang="it-IT" dirty="0" smtClean="0"/>
              <a:t>tesi.</a:t>
            </a:r>
            <a:endParaRPr lang="it-IT" dirty="0" smtClean="0"/>
          </a:p>
          <a:p>
            <a:pPr algn="just"/>
            <a:r>
              <a:rPr lang="it-IT" b="1" u="sng" dirty="0" smtClean="0"/>
              <a:t>Secondo un primo orientamento, favorevole al Fisco</a:t>
            </a:r>
            <a:r>
              <a:rPr lang="it-IT" dirty="0" smtClean="0"/>
              <a:t>, la norma consente la riqualificazione dell’atto sulla base del suo effettivo contenuto giuridico (</a:t>
            </a:r>
            <a:r>
              <a:rPr lang="it-IT" i="1" dirty="0" smtClean="0"/>
              <a:t>riqualificazione “statica”</a:t>
            </a:r>
            <a:r>
              <a:rPr lang="it-IT" dirty="0" smtClean="0"/>
              <a:t>) non sulla base degli effetti economici “complessivi” che concorre a generare (</a:t>
            </a:r>
            <a:r>
              <a:rPr lang="it-IT" i="1" dirty="0" smtClean="0"/>
              <a:t>riqualificazione “dinamica”</a:t>
            </a:r>
            <a:r>
              <a:rPr lang="it-IT" dirty="0" smtClean="0"/>
              <a:t>); l’amministrazione finanziaria e parte della Giurisprudenza </a:t>
            </a:r>
            <a:r>
              <a:rPr lang="it-IT" sz="1600" b="1" dirty="0" smtClean="0"/>
              <a:t>(Cassazione n. 14900/2001;  Cassazione n. 2713/2002; CTP FIRENZE n. 90/2009; CTR LOMBARDIA n. 36/2011; CTP TORINO n. 67/2012; Cassazione n. 6835/2013; Cassazione n. 15139/2013; Cassazione n. 28259/2013;  Cassazione n. 5877/2014; Cassazione n. 10080/2014) </a:t>
            </a:r>
            <a:r>
              <a:rPr lang="it-IT" dirty="0" smtClean="0"/>
              <a:t>ritengono che il risparmio fiscale di cui beneficiano le parti sia illecito, in ragione del fatto che la cessione indiretta dell’azienda (che consta di due distinti atti) produce, in buona sostanza, un unico effetto economico finale rappresentato dalla cessione d’azienda.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25</a:t>
            </a:fld>
            <a:endParaRPr lang="it-IT" dirty="0"/>
          </a:p>
        </p:txBody>
      </p:sp>
      <p:sp>
        <p:nvSpPr>
          <p:cNvPr id="4" name="Rettangolo 3"/>
          <p:cNvSpPr/>
          <p:nvPr/>
        </p:nvSpPr>
        <p:spPr>
          <a:xfrm>
            <a:off x="611560" y="908720"/>
            <a:ext cx="8064896" cy="4832092"/>
          </a:xfrm>
          <a:prstGeom prst="rect">
            <a:avLst/>
          </a:prstGeom>
        </p:spPr>
        <p:txBody>
          <a:bodyPr wrap="square">
            <a:spAutoFit/>
          </a:bodyPr>
          <a:lstStyle/>
          <a:p>
            <a:pPr algn="just"/>
            <a:r>
              <a:rPr lang="it-IT" sz="2000" b="1" dirty="0" smtClean="0"/>
              <a:t>                                                                                                                           </a:t>
            </a:r>
            <a:r>
              <a:rPr lang="it-IT" sz="1400" b="1" dirty="0" smtClean="0"/>
              <a:t>(segue)</a:t>
            </a:r>
          </a:p>
          <a:p>
            <a:pPr algn="just"/>
            <a:r>
              <a:rPr lang="it-IT" dirty="0" smtClean="0"/>
              <a:t>In altri termini, l’amministrazione finanziaria, aderendo alla c.d. “</a:t>
            </a:r>
            <a:r>
              <a:rPr lang="it-IT" b="1" dirty="0" smtClean="0"/>
              <a:t>tesi dinamica</a:t>
            </a:r>
            <a:r>
              <a:rPr lang="it-IT" dirty="0" smtClean="0"/>
              <a:t>” dell’interpretazione degli atti, asserisce che </a:t>
            </a:r>
            <a:r>
              <a:rPr lang="it-IT" b="1" dirty="0" smtClean="0"/>
              <a:t>deve riconoscersi rilievo preminente alla causa reale ed alla regolamentazione degli interessi effettivamente perseguiti dai contraenti</a:t>
            </a:r>
            <a:r>
              <a:rPr lang="it-IT" dirty="0" smtClean="0"/>
              <a:t>, anche se mediante una pluralità di </a:t>
            </a:r>
            <a:r>
              <a:rPr lang="it-IT" dirty="0" err="1" smtClean="0"/>
              <a:t>pattuizioni</a:t>
            </a:r>
            <a:r>
              <a:rPr lang="it-IT" dirty="0" smtClean="0"/>
              <a:t> non contestuali. Il fatto di porre in essere consecutivamente </a:t>
            </a:r>
            <a:r>
              <a:rPr lang="it-IT" i="1" dirty="0" smtClean="0"/>
              <a:t>(“consecutio”)</a:t>
            </a:r>
            <a:r>
              <a:rPr lang="it-IT" dirty="0" smtClean="0"/>
              <a:t> </a:t>
            </a:r>
            <a:r>
              <a:rPr lang="it-IT" b="1" dirty="0" smtClean="0"/>
              <a:t>due atti </a:t>
            </a:r>
            <a:r>
              <a:rPr lang="it-IT" dirty="0" smtClean="0"/>
              <a:t>(il conferimento e la cessione della partecipazione a breve distanza) </a:t>
            </a:r>
            <a:r>
              <a:rPr lang="it-IT" b="1" dirty="0" smtClean="0"/>
              <a:t>evidenzierebbe</a:t>
            </a:r>
            <a:r>
              <a:rPr lang="it-IT" dirty="0" smtClean="0"/>
              <a:t>, in realtà, </a:t>
            </a:r>
            <a:r>
              <a:rPr lang="it-IT" b="1" dirty="0" smtClean="0"/>
              <a:t>un’unica fattispecie contrattuale</a:t>
            </a:r>
            <a:r>
              <a:rPr lang="it-IT" dirty="0" smtClean="0"/>
              <a:t>, </a:t>
            </a:r>
            <a:r>
              <a:rPr lang="it-IT" b="1" dirty="0" smtClean="0"/>
              <a:t>ancorché a formazione progressiva</a:t>
            </a:r>
            <a:r>
              <a:rPr lang="it-IT" dirty="0" smtClean="0"/>
              <a:t>, </a:t>
            </a:r>
            <a:r>
              <a:rPr lang="it-IT" b="1" dirty="0" smtClean="0"/>
              <a:t>produttiva di un unico effetto giuridico finale</a:t>
            </a:r>
            <a:r>
              <a:rPr lang="it-IT" dirty="0" smtClean="0"/>
              <a:t>, da identificarsi nella cessione dell’azienda previamente conferita. </a:t>
            </a:r>
            <a:r>
              <a:rPr lang="it-IT" b="1" dirty="0" smtClean="0"/>
              <a:t>Pertanto, in base a tale interpretazione, l’operazione in questione deve “scontare” l’imposta di Registro in misura proporzionale, anziché in quella fissa. </a:t>
            </a:r>
          </a:p>
          <a:p>
            <a:pPr algn="just"/>
            <a:r>
              <a:rPr lang="it-IT" dirty="0" smtClean="0"/>
              <a:t>Secondo questa tesi, il disposto dell’art. 20 del D.P.R. 131/86 consentirebbe agli uffici di recuperare a tassazione le maggiori imposte d’atto che risultano dovute su un atto di cessione di immobili o di un’azienda, rispetto a quelle che sono state applicate su atti formalmente qualificati come atti di conferimento in società ed atti di cessione di partecipazione societaria. A sostegno di tale tesi, inoltre, si segnala l’</a:t>
            </a:r>
            <a:r>
              <a:rPr lang="it-IT" b="1" dirty="0" smtClean="0"/>
              <a:t>ordinanza della Cassazione n. 6835 del 19 marzo 2013.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26</a:t>
            </a:fld>
            <a:endParaRPr lang="it-IT" dirty="0"/>
          </a:p>
        </p:txBody>
      </p:sp>
      <p:sp>
        <p:nvSpPr>
          <p:cNvPr id="4" name="Rettangolo 3"/>
          <p:cNvSpPr/>
          <p:nvPr/>
        </p:nvSpPr>
        <p:spPr>
          <a:xfrm>
            <a:off x="611560" y="908720"/>
            <a:ext cx="8064896" cy="5663089"/>
          </a:xfrm>
          <a:prstGeom prst="rect">
            <a:avLst/>
          </a:prstGeom>
        </p:spPr>
        <p:txBody>
          <a:bodyPr wrap="square">
            <a:spAutoFit/>
          </a:bodyPr>
          <a:lstStyle/>
          <a:p>
            <a:pPr algn="just"/>
            <a:r>
              <a:rPr lang="it-IT" sz="2000" b="1" dirty="0" smtClean="0"/>
              <a:t>                                                                                                                           </a:t>
            </a:r>
            <a:r>
              <a:rPr lang="it-IT" sz="1400" b="1" dirty="0" smtClean="0"/>
              <a:t>(segue)</a:t>
            </a:r>
          </a:p>
          <a:p>
            <a:pPr algn="just"/>
            <a:r>
              <a:rPr lang="it-IT" b="1" u="sng" dirty="0" smtClean="0"/>
              <a:t>Secondo un secondo orientamento, favorevole al contribuente</a:t>
            </a:r>
            <a:r>
              <a:rPr lang="it-IT" dirty="0" smtClean="0"/>
              <a:t>, avallato dalla Dottrina e da parte della Giurisprudenza, si evidenzia che l’opera di interpretazione </a:t>
            </a:r>
            <a:r>
              <a:rPr lang="it-IT" dirty="0" smtClean="0"/>
              <a:t>dell’atto </a:t>
            </a:r>
            <a:r>
              <a:rPr lang="it-IT" dirty="0" smtClean="0"/>
              <a:t>da parte della Pubblica Amministrazione riguarda unicamente gli effetti giuridici dello stesso e non quelli economici: ciò significa che per stabilire il regime tributario di un determinato atto deve ritenersi “</a:t>
            </a:r>
            <a:r>
              <a:rPr lang="it-IT" i="1" dirty="0" smtClean="0"/>
              <a:t>sufficiente e necessario ricercare quale è il negozio giuridico da esso consacrato</a:t>
            </a:r>
            <a:r>
              <a:rPr lang="it-IT" dirty="0" smtClean="0"/>
              <a:t>”. </a:t>
            </a:r>
          </a:p>
          <a:p>
            <a:pPr algn="just"/>
            <a:r>
              <a:rPr lang="it-IT" dirty="0" smtClean="0"/>
              <a:t>Peraltro</a:t>
            </a:r>
            <a:r>
              <a:rPr lang="it-IT" dirty="0" smtClean="0"/>
              <a:t>, si sostiene inoltre che “</a:t>
            </a:r>
            <a:r>
              <a:rPr lang="it-IT" i="1" dirty="0" smtClean="0"/>
              <a:t>per l’interpretazione degli atti da sottoporre a registrazione si devono considerare le regole e i criteri dettati dall’</a:t>
            </a:r>
            <a:r>
              <a:rPr lang="it-IT" b="1" i="1" dirty="0" smtClean="0"/>
              <a:t>art. 1362 del c.c.</a:t>
            </a:r>
            <a:r>
              <a:rPr lang="it-IT" i="1" dirty="0" smtClean="0"/>
              <a:t>, secondo i quali il ricorso a dati extra-contrattuali è consentito solo in via sussidiaria, quando dal contenuto dell’atto non si riesca ad individuare la causa reale del negozio e la comune intenzione delle parti. Nel caso dell’operazione in oggetto, invece, ciò non si verifica, in quanto vi sono due atti aventi cause distinte</a:t>
            </a:r>
            <a:r>
              <a:rPr lang="it-IT" dirty="0" smtClean="0"/>
              <a:t>”. </a:t>
            </a:r>
          </a:p>
          <a:p>
            <a:pPr algn="just"/>
            <a:r>
              <a:rPr lang="it-IT" dirty="0" smtClean="0"/>
              <a:t>Secondo </a:t>
            </a:r>
            <a:r>
              <a:rPr lang="it-IT" dirty="0" smtClean="0"/>
              <a:t>giurisprudenza di </a:t>
            </a:r>
            <a:r>
              <a:rPr lang="it-IT" dirty="0" smtClean="0"/>
              <a:t>merito </a:t>
            </a:r>
            <a:r>
              <a:rPr lang="it-IT" sz="1600" b="1" dirty="0" smtClean="0"/>
              <a:t>(CTP TREVISO n</a:t>
            </a:r>
            <a:r>
              <a:rPr lang="it-IT" sz="1600" b="1" dirty="0" smtClean="0"/>
              <a:t>. </a:t>
            </a:r>
            <a:r>
              <a:rPr lang="it-IT" sz="1600" b="1" dirty="0" smtClean="0"/>
              <a:t>41/2009 e n. 76/2010, CTP RIMINI n</a:t>
            </a:r>
            <a:r>
              <a:rPr lang="it-IT" sz="1600" b="1" dirty="0" smtClean="0"/>
              <a:t>. 184/2011; </a:t>
            </a:r>
            <a:r>
              <a:rPr lang="it-IT" sz="1600" b="1" dirty="0" smtClean="0"/>
              <a:t>CTP PRATO n</a:t>
            </a:r>
            <a:r>
              <a:rPr lang="it-IT" sz="1600" b="1" dirty="0" smtClean="0"/>
              <a:t>. </a:t>
            </a:r>
            <a:r>
              <a:rPr lang="it-IT" sz="1600" b="1" dirty="0" smtClean="0"/>
              <a:t>65/2011)</a:t>
            </a:r>
            <a:r>
              <a:rPr lang="it-IT" sz="1600" dirty="0" smtClean="0"/>
              <a:t> </a:t>
            </a:r>
            <a:r>
              <a:rPr lang="it-IT" dirty="0" smtClean="0"/>
              <a:t>si “</a:t>
            </a:r>
            <a:r>
              <a:rPr lang="it-IT" i="1" dirty="0" smtClean="0"/>
              <a:t>ritiene che attraverso l’art. 20 del D.P.R. n.131/1986 non sia possibile ricostruire in modo organico e complessivo le operazioni poste in essere dal contribuente al fine di valutarle successivamente sotto il profilo elusivo o meno. </a:t>
            </a:r>
            <a:r>
              <a:rPr lang="it-IT" i="1" dirty="0" smtClean="0"/>
              <a:t>Non è pertanto consentito avvalersi di elementi estrinseci, ma l’interpretazione dell’atto deve necessariamente far riferimento invece esclusivamente a quegli elementi che risultino dall’atto sottoposto a tassazione</a:t>
            </a:r>
            <a:r>
              <a:rPr lang="it-IT" dirty="0" smtClean="0"/>
              <a:t>”.</a:t>
            </a: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27</a:t>
            </a:fld>
            <a:endParaRPr lang="it-IT" dirty="0"/>
          </a:p>
        </p:txBody>
      </p:sp>
      <p:sp>
        <p:nvSpPr>
          <p:cNvPr id="4" name="Rettangolo 3"/>
          <p:cNvSpPr/>
          <p:nvPr/>
        </p:nvSpPr>
        <p:spPr>
          <a:xfrm>
            <a:off x="611560" y="908720"/>
            <a:ext cx="8064896" cy="5478423"/>
          </a:xfrm>
          <a:prstGeom prst="rect">
            <a:avLst/>
          </a:prstGeom>
        </p:spPr>
        <p:txBody>
          <a:bodyPr wrap="square">
            <a:spAutoFit/>
          </a:bodyPr>
          <a:lstStyle/>
          <a:p>
            <a:pPr algn="just"/>
            <a:r>
              <a:rPr lang="it-IT" sz="2000" b="1" dirty="0" smtClean="0"/>
              <a:t>                                                                                                                           </a:t>
            </a:r>
            <a:r>
              <a:rPr lang="it-IT" sz="1400" b="1" dirty="0" smtClean="0"/>
              <a:t>(segue)</a:t>
            </a:r>
          </a:p>
          <a:p>
            <a:r>
              <a:rPr lang="it-IT" dirty="0" smtClean="0"/>
              <a:t>O ancora, si afferma che </a:t>
            </a:r>
            <a:r>
              <a:rPr lang="it-IT" i="1" dirty="0" smtClean="0"/>
              <a:t>“non è qualificabile quale cessione d'azienda il conferimento di un ramo d'azienda a favore di una società neo costituita e la successiva cessione delle partecipazioni così ottenute a favore di altra società, mediante l'applicazione di una norma antielusiva che, ai fini dell'imposta di registro, non è </a:t>
            </a:r>
            <a:r>
              <a:rPr lang="it-IT" i="1" dirty="0" smtClean="0"/>
              <a:t>prevista</a:t>
            </a:r>
            <a:r>
              <a:rPr lang="it-IT" sz="1600" i="1" dirty="0" smtClean="0"/>
              <a:t> </a:t>
            </a:r>
            <a:r>
              <a:rPr lang="it-IT" sz="1600" b="1" i="1" dirty="0" smtClean="0"/>
              <a:t>(CTP MILANO n. </a:t>
            </a:r>
            <a:r>
              <a:rPr lang="it-IT" sz="1600" b="1" dirty="0" smtClean="0"/>
              <a:t>153/2012). </a:t>
            </a:r>
          </a:p>
          <a:p>
            <a:endParaRPr lang="it-IT" sz="1400" b="1" dirty="0" smtClean="0"/>
          </a:p>
          <a:p>
            <a:pPr algn="just"/>
            <a:r>
              <a:rPr lang="it-IT" dirty="0" smtClean="0"/>
              <a:t>Ovvero ….  l'art. 20 del D.P.R. n. </a:t>
            </a:r>
            <a:r>
              <a:rPr lang="it-IT" dirty="0" smtClean="0"/>
              <a:t>131/1986 non ha una funzione antielusiva generale, in quanto, concernendo un'imposta che grava sull'atto, circoscrive l'indagine ai soli effetti giuridici effettivamente perseguiti con la stipula del singolo atto presentato alla </a:t>
            </a:r>
            <a:r>
              <a:rPr lang="it-IT" dirty="0" smtClean="0"/>
              <a:t>registrazione; </a:t>
            </a:r>
            <a:r>
              <a:rPr lang="it-IT" dirty="0" smtClean="0"/>
              <a:t>sicché l'Ufficio, nel ricostruire la reale natura giuridica dell'atto, non può andare oltre la qualificazione civilistica e degli effetti giuridici desumibili da un'interpretazione complessiva del medesimo”. Infatti, “la libertà d'iniziativa economica e negoziale accordata all'imprenditore non è suscettibile di essere sindacata dall'Amministrazione finanziaria sotto il profilo dell'elusione od evasione d'imposta allorquando non emergano indizi e circostanze univoche che lascino presumere che un indebito risparmio d'imposta abbia costituito motivo principale della condotta del </a:t>
            </a:r>
            <a:r>
              <a:rPr lang="it-IT" dirty="0" smtClean="0"/>
              <a:t>contribuente” </a:t>
            </a:r>
            <a:r>
              <a:rPr lang="it-IT" sz="1600" b="1" dirty="0" smtClean="0"/>
              <a:t>(CTP </a:t>
            </a:r>
            <a:r>
              <a:rPr lang="it-IT" sz="1600" b="1" dirty="0" smtClean="0"/>
              <a:t>MILANO </a:t>
            </a:r>
            <a:r>
              <a:rPr lang="it-IT" sz="1600" b="1" dirty="0" smtClean="0"/>
              <a:t>n</a:t>
            </a:r>
            <a:r>
              <a:rPr lang="it-IT" sz="1600" b="1" dirty="0" smtClean="0"/>
              <a:t>. </a:t>
            </a:r>
            <a:r>
              <a:rPr lang="it-IT" sz="1600" b="1" dirty="0" smtClean="0"/>
              <a:t>388/2010).</a:t>
            </a:r>
            <a:endParaRPr lang="it-IT" sz="1600" b="1" dirty="0" smtClean="0"/>
          </a:p>
          <a:p>
            <a:r>
              <a:rPr lang="it-IT" dirty="0" smtClean="0"/>
              <a:t> </a:t>
            </a:r>
          </a:p>
          <a:p>
            <a:pPr algn="just"/>
            <a:endParaRPr lang="it-IT" sz="1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28</a:t>
            </a:fld>
            <a:endParaRPr lang="it-IT" dirty="0"/>
          </a:p>
        </p:txBody>
      </p:sp>
      <p:sp>
        <p:nvSpPr>
          <p:cNvPr id="4" name="Rettangolo 3"/>
          <p:cNvSpPr/>
          <p:nvPr/>
        </p:nvSpPr>
        <p:spPr>
          <a:xfrm>
            <a:off x="611560" y="908720"/>
            <a:ext cx="8064896" cy="5047536"/>
          </a:xfrm>
          <a:prstGeom prst="rect">
            <a:avLst/>
          </a:prstGeom>
        </p:spPr>
        <p:txBody>
          <a:bodyPr wrap="square">
            <a:spAutoFit/>
          </a:bodyPr>
          <a:lstStyle/>
          <a:p>
            <a:pPr algn="just"/>
            <a:r>
              <a:rPr lang="it-IT" sz="2000" b="1" dirty="0" smtClean="0"/>
              <a:t>                                                                                                                           </a:t>
            </a:r>
            <a:r>
              <a:rPr lang="it-IT" sz="1400" b="1" dirty="0" smtClean="0"/>
              <a:t>(segue)</a:t>
            </a:r>
          </a:p>
          <a:p>
            <a:pPr algn="just"/>
            <a:r>
              <a:rPr lang="it-IT" dirty="0" smtClean="0"/>
              <a:t>Pertanto, </a:t>
            </a:r>
            <a:r>
              <a:rPr lang="it-IT" b="1" dirty="0" smtClean="0"/>
              <a:t>la Pubblica Amministrazione non può oltrepassare lo schema negoziale nel quale l’atto risulta inquadrabile</a:t>
            </a:r>
            <a:r>
              <a:rPr lang="it-IT" dirty="0" smtClean="0"/>
              <a:t>. Diversamente dagli altri ambiti impositivi, quale tipicamente quello delle imposte sui redditi, ove il presupposto imponibile non è il singolo atto, bensì il risultato economico che il contribuente realizza dagli insieme degli atti, fatti e operazioni posti in essere, un’applicazione delle imposte di registro fondata sull’effetto economico che si realizza mediante la concatenazione di una serie di atti tra di loro correlati, anziché sulla base del contenuto giuridico di ciascun singolo atto, risulta “</a:t>
            </a:r>
            <a:r>
              <a:rPr lang="it-IT" i="1" dirty="0" smtClean="0"/>
              <a:t>inconciliabile con la natura stessa di tale imposta, per la quale il presupposto imponibile non è mai il frutto di un “risultato complessivo”, ma sempre e soltanto l’oggetto di ciascun singolo atto presentato per la registrazione, scontando un carico fiscale per l’appunto commisurato all’effettivo contenuto giuridico di ognuno</a:t>
            </a:r>
            <a:r>
              <a:rPr lang="it-IT" dirty="0" smtClean="0"/>
              <a:t>”.</a:t>
            </a:r>
            <a:r>
              <a:rPr lang="it-IT" dirty="0" smtClean="0"/>
              <a:t> </a:t>
            </a:r>
            <a:endParaRPr lang="it-IT" dirty="0" smtClean="0"/>
          </a:p>
          <a:p>
            <a:pPr algn="just"/>
            <a:endParaRPr lang="it-IT" dirty="0" smtClean="0"/>
          </a:p>
          <a:p>
            <a:pPr algn="just"/>
            <a:r>
              <a:rPr lang="it-IT" dirty="0" smtClean="0"/>
              <a:t>Per </a:t>
            </a:r>
            <a:r>
              <a:rPr lang="it-IT" dirty="0" smtClean="0"/>
              <a:t>tali ragioni </a:t>
            </a:r>
            <a:r>
              <a:rPr lang="it-IT" b="1" dirty="0" smtClean="0"/>
              <a:t>l’operazione non viene ritenuta elusiva dalla maggior parte delle Commissioni Tributarie</a:t>
            </a:r>
            <a:r>
              <a:rPr lang="it-IT" dirty="0" smtClean="0"/>
              <a:t>, </a:t>
            </a:r>
            <a:r>
              <a:rPr lang="it-IT" b="1" dirty="0" smtClean="0"/>
              <a:t>anche in considerazione del fatto che l’art. 20 non può essere qualificato come norma generale </a:t>
            </a:r>
            <a:r>
              <a:rPr lang="it-IT" b="1" dirty="0" smtClean="0"/>
              <a:t>antielusiva. </a:t>
            </a:r>
            <a:endParaRPr lang="it-IT" b="1" dirty="0" smtClean="0"/>
          </a:p>
          <a:p>
            <a:pPr algn="just"/>
            <a:endParaRPr lang="it-IT" sz="1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29</a:t>
            </a:fld>
            <a:endParaRPr lang="it-IT" dirty="0"/>
          </a:p>
        </p:txBody>
      </p:sp>
      <p:sp>
        <p:nvSpPr>
          <p:cNvPr id="4" name="Rettangolo 3"/>
          <p:cNvSpPr/>
          <p:nvPr/>
        </p:nvSpPr>
        <p:spPr>
          <a:xfrm>
            <a:off x="611560" y="908720"/>
            <a:ext cx="8064896" cy="5878532"/>
          </a:xfrm>
          <a:prstGeom prst="rect">
            <a:avLst/>
          </a:prstGeom>
        </p:spPr>
        <p:txBody>
          <a:bodyPr wrap="square">
            <a:spAutoFit/>
          </a:bodyPr>
          <a:lstStyle/>
          <a:p>
            <a:pPr algn="just"/>
            <a:r>
              <a:rPr lang="it-IT" sz="2000" b="1" dirty="0" smtClean="0"/>
              <a:t>                                                                                                                           </a:t>
            </a:r>
            <a:r>
              <a:rPr lang="it-IT" sz="1400" b="1" dirty="0" smtClean="0"/>
              <a:t>(segue)</a:t>
            </a:r>
          </a:p>
          <a:p>
            <a:r>
              <a:rPr lang="it-IT" dirty="0" smtClean="0"/>
              <a:t>La </a:t>
            </a:r>
            <a:r>
              <a:rPr lang="it-IT" b="1" dirty="0" smtClean="0"/>
              <a:t>Commissione Tributaria Provinciale </a:t>
            </a:r>
            <a:r>
              <a:rPr lang="it-IT" b="1" dirty="0" smtClean="0"/>
              <a:t> di REGGIO </a:t>
            </a:r>
            <a:r>
              <a:rPr lang="it-IT" b="1" dirty="0" smtClean="0"/>
              <a:t>EMILIA n. </a:t>
            </a:r>
            <a:r>
              <a:rPr lang="it-IT" b="1" dirty="0" smtClean="0"/>
              <a:t>126/2012 </a:t>
            </a:r>
            <a:r>
              <a:rPr lang="it-IT" dirty="0" smtClean="0"/>
              <a:t>ha </a:t>
            </a:r>
            <a:r>
              <a:rPr lang="it-IT" dirty="0" smtClean="0"/>
              <a:t>affermato che </a:t>
            </a:r>
            <a:r>
              <a:rPr lang="it-IT" i="1" dirty="0" smtClean="0"/>
              <a:t>“non vi è abuso del diritto né elusione, ma legittimo risparmio di imposta, nella riorganizzazione aziendale che si realizza mediante un conferimento di un ramo della propria azienda e nella successiva cessione delle quote di quest'ultima da parte della società conferente. Infatti, si tratta di atti indipendenti l'uno dall'altro, frutto di una libera scelta imprenditoriale che non sono collegabili e che sono soggetti ad imposizione autonomamente</a:t>
            </a:r>
            <a:r>
              <a:rPr lang="it-IT" i="1" dirty="0" smtClean="0"/>
              <a:t>”.</a:t>
            </a:r>
            <a:r>
              <a:rPr lang="it-IT" dirty="0" smtClean="0"/>
              <a:t> </a:t>
            </a:r>
            <a:endParaRPr lang="it-IT" dirty="0" smtClean="0"/>
          </a:p>
          <a:p>
            <a:pPr algn="just"/>
            <a:r>
              <a:rPr lang="it-IT" dirty="0" smtClean="0"/>
              <a:t>La </a:t>
            </a:r>
            <a:r>
              <a:rPr lang="it-IT" b="1" dirty="0" smtClean="0"/>
              <a:t>Commissione Tributaria Provinciale </a:t>
            </a:r>
            <a:r>
              <a:rPr lang="it-IT" b="1" dirty="0" smtClean="0"/>
              <a:t> di TREVISO </a:t>
            </a:r>
            <a:r>
              <a:rPr lang="it-IT" b="1" dirty="0" smtClean="0"/>
              <a:t>n. </a:t>
            </a:r>
            <a:r>
              <a:rPr lang="it-IT" b="1" dirty="0" smtClean="0"/>
              <a:t>9/2010 </a:t>
            </a:r>
            <a:r>
              <a:rPr lang="it-IT" dirty="0" smtClean="0"/>
              <a:t>ha </a:t>
            </a:r>
            <a:r>
              <a:rPr lang="it-IT" dirty="0" smtClean="0"/>
              <a:t>affermato che </a:t>
            </a:r>
            <a:r>
              <a:rPr lang="it-IT" i="1" dirty="0" smtClean="0"/>
              <a:t>“la costituzione di società con conferimento di azioni, la successiva cessione delle partecipazione ricevuta a cui abbia fatto seguito una fusione non costituiscono un "abuso di diritto", in quanto, mancando specifiche norme di carattere antielusivo, il vuoto normativo non può essere colmato con l'applicazione di un principio conseguente ad una elaborazione giurisprudenziale</a:t>
            </a:r>
            <a:r>
              <a:rPr lang="it-IT" i="1" dirty="0" smtClean="0"/>
              <a:t>”.</a:t>
            </a:r>
            <a:r>
              <a:rPr lang="it-IT" dirty="0" smtClean="0"/>
              <a:t> </a:t>
            </a:r>
            <a:endParaRPr lang="it-IT" dirty="0" smtClean="0"/>
          </a:p>
          <a:p>
            <a:pPr algn="just"/>
            <a:endParaRPr lang="it-IT" dirty="0" smtClean="0"/>
          </a:p>
          <a:p>
            <a:pPr algn="just"/>
            <a:r>
              <a:rPr lang="it-IT" b="1" dirty="0" smtClean="0"/>
              <a:t>In </a:t>
            </a:r>
            <a:r>
              <a:rPr lang="it-IT" b="1" dirty="0" smtClean="0"/>
              <a:t>conclusione</a:t>
            </a:r>
            <a:r>
              <a:rPr lang="it-IT" dirty="0" smtClean="0"/>
              <a:t> </a:t>
            </a:r>
            <a:r>
              <a:rPr lang="it-IT" i="1" dirty="0" smtClean="0"/>
              <a:t>“il conferimento d'azienda, cui faccia seguito la cessione delle partecipazioni, non può essere tassato come cessione di azienda facendo leva sull'art. 20 del D.P.R. </a:t>
            </a:r>
            <a:r>
              <a:rPr lang="it-IT" i="1" dirty="0" smtClean="0"/>
              <a:t>131/1986; tale </a:t>
            </a:r>
            <a:r>
              <a:rPr lang="it-IT" i="1" dirty="0" smtClean="0"/>
              <a:t>regola l'attività di interpretazione dei contratti in funzione del prelievo fiscale e non può essere considerata come clausola generale antielusiva nell'ambito dell'imposta di registro. </a:t>
            </a:r>
            <a:endParaRPr lang="it-IT" dirty="0" smtClean="0"/>
          </a:p>
          <a:p>
            <a:pPr algn="just"/>
            <a:endParaRPr lang="it-IT"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sp>
        <p:nvSpPr>
          <p:cNvPr id="3" name="Sottotitolo 2"/>
          <p:cNvSpPr>
            <a:spLocks noGrp="1"/>
          </p:cNvSpPr>
          <p:nvPr>
            <p:ph type="subTitle" idx="1"/>
          </p:nvPr>
        </p:nvSpPr>
        <p:spPr/>
        <p:txBody>
          <a:bodyPr>
            <a:normAutofit/>
          </a:bodyPr>
          <a:lstStyle/>
          <a:p>
            <a:pPr lvl="0" eaLnBrk="0" fontAlgn="base" hangingPunct="0">
              <a:spcBef>
                <a:spcPct val="0"/>
              </a:spcBef>
              <a:spcAft>
                <a:spcPct val="0"/>
              </a:spcAft>
            </a:pPr>
            <a:endParaRPr kumimoji="0" lang="it-IT" b="1" i="0" u="none" strike="noStrike" cap="none" normalizeH="0" baseline="0" dirty="0" smtClean="0">
              <a:ln>
                <a:noFill/>
              </a:ln>
              <a:solidFill>
                <a:srgbClr val="7F7F7F"/>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endParaRPr lang="it-IT" dirty="0"/>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a:t>
            </a:fld>
            <a:endParaRPr lang="it-IT"/>
          </a:p>
        </p:txBody>
      </p:sp>
      <p:sp>
        <p:nvSpPr>
          <p:cNvPr id="77825" name="Rectangle 1"/>
          <p:cNvSpPr>
            <a:spLocks noChangeArrowheads="1"/>
          </p:cNvSpPr>
          <p:nvPr/>
        </p:nvSpPr>
        <p:spPr bwMode="auto">
          <a:xfrm>
            <a:off x="467544" y="1268760"/>
            <a:ext cx="828092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ea typeface="Calibri" pitchFamily="34" charset="0"/>
                <a:cs typeface="TimesNewRomanPS-BoldMT" charset="0"/>
              </a:rPr>
              <a:t>Va sgomberato subito il campo relativamente alla prima ipotesi (</a:t>
            </a:r>
            <a:r>
              <a:rPr kumimoji="0" lang="it-IT" sz="2000" b="0" i="1" u="none" strike="noStrike" cap="none" normalizeH="0" baseline="0" dirty="0" smtClean="0">
                <a:ln>
                  <a:noFill/>
                </a:ln>
                <a:solidFill>
                  <a:srgbClr val="000000"/>
                </a:solidFill>
                <a:effectLst/>
                <a:ea typeface="Calibri" pitchFamily="34" charset="0"/>
                <a:cs typeface="TimesNewRomanPS-BoldMT" charset="0"/>
              </a:rPr>
              <a:t>sub a</a:t>
            </a:r>
            <a:r>
              <a:rPr kumimoji="0" lang="it-IT" sz="2000" b="0" i="0" u="none" strike="noStrike" cap="none" normalizeH="0" baseline="0" dirty="0" smtClean="0">
                <a:ln>
                  <a:noFill/>
                </a:ln>
                <a:solidFill>
                  <a:srgbClr val="000000"/>
                </a:solidFill>
                <a:effectLst/>
                <a:ea typeface="Calibri" pitchFamily="34" charset="0"/>
                <a:cs typeface="TimesNewRomanPS-BoldMT" charset="0"/>
              </a:rPr>
              <a:t>), che prevede il trasferimento diretto dell’intero capitale sociale, mediante la cessione di quote o la girata di azioni rappresentative dello stesso. </a:t>
            </a:r>
            <a:endParaRPr kumimoji="0" lang="it-IT"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ea typeface="Calibri" pitchFamily="34" charset="0"/>
                <a:cs typeface="TimesNewRomanPS-BoldMT" charset="0"/>
              </a:rPr>
              <a:t>Tale operazione, di per sé, non presenta problematiche di elusione d’imposta e/o di abuso del diritto, in quanto trova una esplicita disciplina ai fini tributari. </a:t>
            </a:r>
            <a:endParaRPr kumimoji="0" lang="it-IT"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ea typeface="Calibri" pitchFamily="34" charset="0"/>
                <a:cs typeface="TimesNewRomanPS-BoldMT" charset="0"/>
              </a:rPr>
              <a:t>In estrema sintesi:</a:t>
            </a:r>
            <a:endParaRPr kumimoji="0" lang="it-IT" sz="2000" b="0" i="0" u="none" strike="noStrike" cap="none" normalizeH="0" baseline="0" dirty="0" smtClean="0">
              <a:ln>
                <a:noFill/>
              </a:ln>
              <a:solidFill>
                <a:schemeClr val="tx1"/>
              </a:solidFill>
              <a:effectLst/>
              <a:cs typeface="Arial" pitchFamily="34" charset="0"/>
            </a:endParaRPr>
          </a:p>
        </p:txBody>
      </p:sp>
      <p:sp>
        <p:nvSpPr>
          <p:cNvPr id="77826" name="Rectangle 2"/>
          <p:cNvSpPr>
            <a:spLocks noChangeArrowheads="1"/>
          </p:cNvSpPr>
          <p:nvPr/>
        </p:nvSpPr>
        <p:spPr bwMode="auto">
          <a:xfrm>
            <a:off x="611560" y="3142129"/>
            <a:ext cx="806489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it-IT" sz="1600" b="0" i="0" u="none" strike="noStrike" cap="none" normalizeH="0" baseline="0" dirty="0" smtClean="0">
                <a:ln>
                  <a:noFill/>
                </a:ln>
                <a:solidFill>
                  <a:srgbClr val="000000"/>
                </a:solidFill>
                <a:effectLst/>
                <a:ea typeface="Calibri" pitchFamily="34" charset="0"/>
                <a:cs typeface="TimesNewRomanPS-BoldMT" charset="0"/>
              </a:rPr>
              <a:t>ai fini delle imposte dirette IRPEF ed IRES le minusvalenze da realizzo risultano sempre deducibili, mentre le plusvalenze da realizzo risultano sempre tassate, con modalità diverse (tassazione ordinaria o tassazione separata) con diverse aliquote (progressive o fisse), in funzione della titolarità delle quote/azioni (persona fisica o società), della durata di possesso (inferiore ai 3 anni, compresa tra i 3 anni ed i 5 anni, superiore ai 5 anni) ed altre condizioni legale alle titolarità;</a:t>
            </a:r>
            <a:endParaRPr kumimoji="0" lang="it-IT"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sz="1600" b="0" i="0" u="none" strike="noStrike" cap="none" normalizeH="0" baseline="0" dirty="0" smtClean="0">
                <a:ln>
                  <a:noFill/>
                </a:ln>
                <a:solidFill>
                  <a:srgbClr val="000000"/>
                </a:solidFill>
                <a:effectLst/>
                <a:ea typeface="Calibri" pitchFamily="34" charset="0"/>
                <a:cs typeface="TimesNewRomanPS-BoldMT" charset="0"/>
              </a:rPr>
              <a:t>ai fini dell’imposta diretta IRAP, le minusvalenze e le plusvalenze non concorrono alla base imponibile;</a:t>
            </a:r>
            <a:endParaRPr kumimoji="0" lang="it-IT"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sz="1600" b="0" i="0" u="none" strike="noStrike" cap="none" normalizeH="0" baseline="0" dirty="0" smtClean="0">
                <a:ln>
                  <a:noFill/>
                </a:ln>
                <a:solidFill>
                  <a:srgbClr val="000000"/>
                </a:solidFill>
                <a:effectLst/>
                <a:ea typeface="Calibri" pitchFamily="34" charset="0"/>
                <a:cs typeface="TimesNewRomanPS-BoldMT" charset="0"/>
              </a:rPr>
              <a:t>ai fini dell’imposta indiretta IVA, l’operazione di cessione risulta esclusa dal campo di applicazione dell’imposta, ai sensi della</a:t>
            </a:r>
            <a:r>
              <a:rPr kumimoji="0" lang="it-IT" sz="1600" b="0" i="1" u="none" strike="noStrike" cap="none" normalizeH="0" baseline="0" dirty="0" smtClean="0">
                <a:ln>
                  <a:noFill/>
                </a:ln>
                <a:solidFill>
                  <a:srgbClr val="000000"/>
                </a:solidFill>
                <a:effectLst/>
                <a:ea typeface="Calibri" pitchFamily="34" charset="0"/>
                <a:cs typeface="TimesNewRomanPSMT"/>
              </a:rPr>
              <a:t> lettera b) del comma 3 dell’art. 2 del D.P.R. 633/72;</a:t>
            </a:r>
            <a:endParaRPr kumimoji="0" lang="it-IT"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sz="1600" b="0" i="0" u="none" strike="noStrike" cap="none" normalizeH="0" baseline="0" dirty="0" smtClean="0">
                <a:ln>
                  <a:noFill/>
                </a:ln>
                <a:solidFill>
                  <a:srgbClr val="000000"/>
                </a:solidFill>
                <a:effectLst/>
                <a:ea typeface="Calibri" pitchFamily="34" charset="0"/>
                <a:cs typeface="TimesNewRomanPS-BoldMT" charset="0"/>
              </a:rPr>
              <a:t>ai fini dell’imposta indiretta di Registro, si applicano aliquote diverse ad una base imponibile costituita da “attività al netto di passività imputate proporzionalmente”; </a:t>
            </a:r>
            <a:endParaRPr kumimoji="0" lang="it-IT"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it-IT" sz="1600" b="0" i="0" u="none" strike="noStrike" cap="none" normalizeH="0" baseline="0" dirty="0" smtClean="0">
                <a:ln>
                  <a:noFill/>
                </a:ln>
                <a:solidFill>
                  <a:srgbClr val="000000"/>
                </a:solidFill>
                <a:effectLst/>
                <a:ea typeface="Calibri" pitchFamily="34" charset="0"/>
                <a:cs typeface="TimesNewRomanPS-BoldMT" charset="0"/>
              </a:rPr>
              <a:t>ai fini delle imposte indirette Ipotecaria e Catastale si applicano rispettivamente aliquote pari al 2% ed all’1% sul valore degli immobili al lordo delle passività.</a:t>
            </a:r>
            <a:endParaRPr kumimoji="0" lang="it-IT" sz="16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30</a:t>
            </a:fld>
            <a:endParaRPr lang="it-IT" dirty="0"/>
          </a:p>
        </p:txBody>
      </p:sp>
      <p:sp>
        <p:nvSpPr>
          <p:cNvPr id="4" name="Rettangolo 3"/>
          <p:cNvSpPr/>
          <p:nvPr/>
        </p:nvSpPr>
        <p:spPr>
          <a:xfrm>
            <a:off x="611560" y="908720"/>
            <a:ext cx="8064896" cy="5878532"/>
          </a:xfrm>
          <a:prstGeom prst="rect">
            <a:avLst/>
          </a:prstGeom>
        </p:spPr>
        <p:txBody>
          <a:bodyPr wrap="square">
            <a:spAutoFit/>
          </a:bodyPr>
          <a:lstStyle/>
          <a:p>
            <a:pPr algn="just"/>
            <a:r>
              <a:rPr lang="it-IT" sz="2000" b="1" dirty="0" smtClean="0"/>
              <a:t>                                                                                                                           </a:t>
            </a:r>
            <a:r>
              <a:rPr lang="it-IT" sz="1400" b="1" dirty="0" smtClean="0"/>
              <a:t>(segue)</a:t>
            </a:r>
          </a:p>
          <a:p>
            <a:pPr algn="just"/>
            <a:r>
              <a:rPr lang="it-IT" i="1" dirty="0" smtClean="0"/>
              <a:t>D'altra parte, l'operazione </a:t>
            </a:r>
            <a:r>
              <a:rPr lang="it-IT" i="1" dirty="0" smtClean="0"/>
              <a:t>descritta </a:t>
            </a:r>
            <a:r>
              <a:rPr lang="it-IT" i="1" dirty="0" smtClean="0"/>
              <a:t>nemmeno può essere contestata sulla base dell'abuso del diritto, poiché non può esserci abuso del diritto in una fattispecie che, per volontà legislativa, non può configurare elusione tributaria</a:t>
            </a:r>
            <a:r>
              <a:rPr lang="it-IT" i="1" dirty="0" smtClean="0"/>
              <a:t>”</a:t>
            </a:r>
            <a:r>
              <a:rPr lang="it-IT" dirty="0" smtClean="0"/>
              <a:t>.</a:t>
            </a:r>
            <a:endParaRPr lang="it-IT" dirty="0" smtClean="0"/>
          </a:p>
          <a:p>
            <a:pPr algn="just"/>
            <a:r>
              <a:rPr lang="it-IT" dirty="0" smtClean="0"/>
              <a:t>Il conferimento di ramo d'azienda, seguito dalla vendita delle partecipazioni in tal modo acquisite dal conferente, non costituisce "cessione a titolo oneroso" del ramo suddetto e non può </a:t>
            </a:r>
            <a:r>
              <a:rPr lang="it-IT" dirty="0" smtClean="0"/>
              <a:t>essere </a:t>
            </a:r>
            <a:r>
              <a:rPr lang="it-IT" dirty="0" smtClean="0"/>
              <a:t>conseguentemente assoggettato al tributo in misura proporzionale</a:t>
            </a:r>
            <a:r>
              <a:rPr lang="it-IT" dirty="0" smtClean="0"/>
              <a:t>.</a:t>
            </a:r>
            <a:r>
              <a:rPr lang="it-IT" dirty="0" smtClean="0"/>
              <a:t> </a:t>
            </a:r>
            <a:endParaRPr lang="it-IT" dirty="0" smtClean="0"/>
          </a:p>
          <a:p>
            <a:pPr algn="just"/>
            <a:r>
              <a:rPr lang="it-IT" dirty="0" smtClean="0"/>
              <a:t>A </a:t>
            </a:r>
            <a:r>
              <a:rPr lang="it-IT" dirty="0" smtClean="0"/>
              <a:t>sostegno di tale tesi, si segnala il contributo elaborato dal </a:t>
            </a:r>
            <a:r>
              <a:rPr lang="it-IT" b="1" dirty="0" smtClean="0"/>
              <a:t>Consiglio Nazionale del Notariato, nello Studio n. 95-2003/T</a:t>
            </a:r>
            <a:r>
              <a:rPr lang="it-IT" dirty="0" smtClean="0"/>
              <a:t>, approvato dalla Commissione studi tributari il 26.3.2004. In particolare, si sottolinea in tale lavoro che nel sistema dell’imposta di registro non esiste una generale norma antielusiva, mentre si riscontrano nel D.P.R. 131/86 specifiche disposizione previste in relazione a fattispecie tassative che consentono di tassare determinati atti senza tener conto della loro esatta qualificazione giuridica</a:t>
            </a:r>
            <a:r>
              <a:rPr lang="it-IT" dirty="0" smtClean="0"/>
              <a:t>.</a:t>
            </a:r>
            <a:r>
              <a:rPr lang="it-IT" dirty="0" smtClean="0"/>
              <a:t> E’ il caso, ad esempio, dell’art 33 che prevede la procura irrevocabile a vendere senza obbligo di rendiconto, oppure dell’art. 26 che disciplina i trasferimenti tra coniugi e parenti in linea retta.</a:t>
            </a:r>
          </a:p>
          <a:p>
            <a:pPr algn="just"/>
            <a:r>
              <a:rPr lang="it-IT" dirty="0" smtClean="0"/>
              <a:t>Al di fuori di dette fattispecie specifiche, risulterebbe preclusa per gli Uffici la possibilità di disconoscere il contenuto giuridico effettivo dell’atto, ancorché inserito, in un contesto volto a produrre tra le parti un diverso effetto economico. </a:t>
            </a:r>
            <a:endParaRPr lang="it-IT" sz="1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31</a:t>
            </a:fld>
            <a:endParaRPr lang="it-IT" dirty="0"/>
          </a:p>
        </p:txBody>
      </p:sp>
      <p:sp>
        <p:nvSpPr>
          <p:cNvPr id="4" name="Rettangolo 3"/>
          <p:cNvSpPr/>
          <p:nvPr/>
        </p:nvSpPr>
        <p:spPr>
          <a:xfrm>
            <a:off x="611560" y="908720"/>
            <a:ext cx="8064896" cy="5663089"/>
          </a:xfrm>
          <a:prstGeom prst="rect">
            <a:avLst/>
          </a:prstGeom>
        </p:spPr>
        <p:txBody>
          <a:bodyPr wrap="square">
            <a:spAutoFit/>
          </a:bodyPr>
          <a:lstStyle/>
          <a:p>
            <a:pPr algn="just"/>
            <a:r>
              <a:rPr lang="it-IT" sz="2000" b="1" dirty="0" smtClean="0"/>
              <a:t>                                                                                                                           </a:t>
            </a:r>
            <a:r>
              <a:rPr lang="it-IT" sz="1400" b="1" dirty="0" smtClean="0"/>
              <a:t>(segue)</a:t>
            </a:r>
          </a:p>
          <a:p>
            <a:pPr algn="just"/>
            <a:r>
              <a:rPr lang="it-IT" dirty="0" smtClean="0"/>
              <a:t>Inoltre, l’imposta di registro è stata da sempre qualificata “imposta d’atto”, nel senso che colpisce, appunto, l’atto e non il trasferimento, ragion per cui sarebbe precluso all’ufficio l’utilizzo di elementi extratestuali nell’attività di interpretazione dell’atto assoggettato a registrazione.</a:t>
            </a:r>
          </a:p>
          <a:p>
            <a:pPr algn="just"/>
            <a:r>
              <a:rPr lang="it-IT" dirty="0" smtClean="0"/>
              <a:t>Con una conclusione che senz’altro si condivide e sottoscrive, lo </a:t>
            </a:r>
            <a:r>
              <a:rPr lang="it-IT" b="1" dirty="0" smtClean="0"/>
              <a:t>Studio </a:t>
            </a:r>
            <a:r>
              <a:rPr lang="it-IT" b="1" dirty="0" smtClean="0"/>
              <a:t>del notariato 95-2003/T </a:t>
            </a:r>
            <a:r>
              <a:rPr lang="it-IT" dirty="0" smtClean="0"/>
              <a:t>asserisce quindi che, allo stato attuale della normativa, sia da ritenersi illegittimo l’operato dell’Amministrazione finanziaria che, ai fini dell’applicazione dell’imposta di registro, pretenda di interpretare unitariamente, attraverso la configurazione di un’unica causa negoziale, quelli che sono a pieno titolo atti giuridici distinti, da assoggettare autonomamente ad imposta di registro secondo la disciplina propria di ciascuno</a:t>
            </a:r>
            <a:r>
              <a:rPr lang="it-IT" dirty="0" smtClean="0"/>
              <a:t>. </a:t>
            </a:r>
          </a:p>
          <a:p>
            <a:pPr algn="just"/>
            <a:r>
              <a:rPr lang="it-IT" dirty="0" smtClean="0"/>
              <a:t>Va </a:t>
            </a:r>
            <a:r>
              <a:rPr lang="it-IT" dirty="0" smtClean="0"/>
              <a:t>anche evidenziato che </a:t>
            </a:r>
            <a:r>
              <a:rPr lang="it-IT" b="1" dirty="0" smtClean="0"/>
              <a:t>un’applicazione dell’imposta di registro, basata sull’effetto economico che si realizza mediante la concatenazione di una serie di atti tra loro correlati, anziché sulla base del contenuto giuridico di ciascun singolo atto, appare alla più attenta dottrina inconciliabile con la natura di questi tributi, in quanto destinati a colpire il singolo atto</a:t>
            </a:r>
            <a:r>
              <a:rPr lang="it-IT" dirty="0" smtClean="0"/>
              <a:t>. Per converso, tale impostazione, sarebbe coerente in altri ambiti impositivi come, ad esempio, in quello delle imposte sul reddito, nel quale il presupposto imponibile è dato dal risultato economico che il contribuente realizza in forza dell’insieme degli atti, fatti ed operazioni che </a:t>
            </a:r>
            <a:r>
              <a:rPr lang="it-IT" dirty="0" smtClean="0"/>
              <a:t>compie. </a:t>
            </a:r>
            <a:endParaRPr lang="it-I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32</a:t>
            </a:fld>
            <a:endParaRPr lang="it-IT" dirty="0"/>
          </a:p>
        </p:txBody>
      </p:sp>
      <p:sp>
        <p:nvSpPr>
          <p:cNvPr id="4" name="Rettangolo 3"/>
          <p:cNvSpPr/>
          <p:nvPr/>
        </p:nvSpPr>
        <p:spPr>
          <a:xfrm>
            <a:off x="611560" y="908720"/>
            <a:ext cx="8064896" cy="4555093"/>
          </a:xfrm>
          <a:prstGeom prst="rect">
            <a:avLst/>
          </a:prstGeom>
        </p:spPr>
        <p:txBody>
          <a:bodyPr wrap="square">
            <a:spAutoFit/>
          </a:bodyPr>
          <a:lstStyle/>
          <a:p>
            <a:pPr algn="just"/>
            <a:r>
              <a:rPr lang="it-IT" sz="2000" b="1" dirty="0" smtClean="0"/>
              <a:t>                                                                                                                           </a:t>
            </a:r>
            <a:r>
              <a:rPr lang="it-IT" sz="1400" b="1" dirty="0" smtClean="0"/>
              <a:t>(segue)</a:t>
            </a:r>
          </a:p>
          <a:p>
            <a:pPr algn="just"/>
            <a:r>
              <a:rPr lang="it-IT" dirty="0" smtClean="0"/>
              <a:t>Si segnala altresì il contributo elaborato dal </a:t>
            </a:r>
            <a:r>
              <a:rPr lang="it-IT" b="1" dirty="0" smtClean="0"/>
              <a:t>Consiglio Nazionale del Notariato, nello Studio n. </a:t>
            </a:r>
            <a:r>
              <a:rPr lang="it-IT" b="1" dirty="0" smtClean="0"/>
              <a:t>15-2006/T</a:t>
            </a:r>
            <a:r>
              <a:rPr lang="it-IT" dirty="0" smtClean="0"/>
              <a:t>, </a:t>
            </a:r>
            <a:r>
              <a:rPr lang="it-IT" dirty="0" smtClean="0"/>
              <a:t>in cui si evidenzia che, “con riferimento ai conferimenti di immobili, tanto se effettuati da soggetti IVA, quanto se effettuati da privati, occorre ribadire che, se l’immobile fa parte di un’azienda oggetto di  conferimento, trova applicazione l’imposta di registro in misura fissa: è stato esattamente evidenziato, infatti, che il “bene azienda” assume una rilevanza diversa per il legislatore fiscale, a seconda che sia oggetto di una cessione,  a titolo oneroso (nella quale i singoli beni, assumendo una autonoma rilevanza fiscale ex art. 23, comma 4 DPR n. 131/1986, scontando le diverse aliquote di registro di rispettiva pertinenza), o sia oggetto di un conferimento. In quest’ultima ipotesi, l’azienda è considerata dal legislatore fiscale nella sua unità, indipendentemente dalla natura dei singoli beni che lo compongono e, quindi, è assoggettata ad un’imposta di </a:t>
            </a:r>
            <a:r>
              <a:rPr lang="it-IT" dirty="0" smtClean="0"/>
              <a:t> </a:t>
            </a:r>
            <a:r>
              <a:rPr lang="it-IT" dirty="0" smtClean="0"/>
              <a:t>registro per così dire “omnicomprensiva”, in misura fissa, indipendentemente dalla natura mobiliare o immobiliare dei beni che la </a:t>
            </a:r>
            <a:r>
              <a:rPr lang="it-IT" dirty="0" smtClean="0"/>
              <a:t>compongono. </a:t>
            </a:r>
            <a:r>
              <a:rPr lang="it-IT" dirty="0" smtClean="0"/>
              <a:t>Analoghe considerazioni valgono ovviamente anche per le imposte ipotecaria e catastale</a:t>
            </a:r>
            <a:r>
              <a:rPr lang="it-IT" dirty="0" smtClean="0"/>
              <a:t>”. </a:t>
            </a:r>
            <a:endParaRPr lang="it-I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33</a:t>
            </a:fld>
            <a:endParaRPr lang="it-IT" dirty="0"/>
          </a:p>
        </p:txBody>
      </p:sp>
      <p:sp>
        <p:nvSpPr>
          <p:cNvPr id="4" name="Rettangolo 3"/>
          <p:cNvSpPr/>
          <p:nvPr/>
        </p:nvSpPr>
        <p:spPr>
          <a:xfrm>
            <a:off x="611560" y="908720"/>
            <a:ext cx="8064896" cy="5078313"/>
          </a:xfrm>
          <a:prstGeom prst="rect">
            <a:avLst/>
          </a:prstGeom>
        </p:spPr>
        <p:txBody>
          <a:bodyPr wrap="square">
            <a:spAutoFit/>
          </a:bodyPr>
          <a:lstStyle/>
          <a:p>
            <a:pPr algn="ctr"/>
            <a:r>
              <a:rPr lang="it-IT" b="1" dirty="0" smtClean="0"/>
              <a:t>RIFLESSIONI </a:t>
            </a:r>
            <a:r>
              <a:rPr lang="it-IT" b="1" dirty="0" smtClean="0"/>
              <a:t>CONCUSIVE PER OPERAZIONE </a:t>
            </a:r>
            <a:r>
              <a:rPr lang="it-IT" b="1" dirty="0" err="1" smtClean="0"/>
              <a:t>DI</a:t>
            </a:r>
            <a:r>
              <a:rPr lang="it-IT" b="1" dirty="0" smtClean="0"/>
              <a:t> CONFERIMENTO </a:t>
            </a:r>
          </a:p>
          <a:p>
            <a:pPr algn="ctr"/>
            <a:r>
              <a:rPr lang="it-IT" b="1" dirty="0" smtClean="0"/>
              <a:t>E SUCCESSIVA CESSIONE </a:t>
            </a:r>
            <a:r>
              <a:rPr lang="it-IT" b="1" dirty="0" err="1" smtClean="0"/>
              <a:t>DI</a:t>
            </a:r>
            <a:r>
              <a:rPr lang="it-IT" b="1" dirty="0" smtClean="0"/>
              <a:t> PARTECIPAZIONE NELLA CONFERITARIA</a:t>
            </a:r>
          </a:p>
          <a:p>
            <a:pPr algn="just"/>
            <a:r>
              <a:rPr lang="it-IT" dirty="0" smtClean="0"/>
              <a:t>Se </a:t>
            </a:r>
            <a:r>
              <a:rPr lang="it-IT" dirty="0" smtClean="0"/>
              <a:t>anche fossero applicabili presupposti normativi di matrice antielusiva oppure si invocasse la clausola generale antiabuso, il risparmio di imposta generato ai fini delle imposte d’atto dallo schema operativo conferimento azienda – cessione partecipazione potrebbe considerarsi realizzato mediante scelte artificiose volte appositamente al conseguimento di risparmi altrimenti indebiti esclusivamente nel caso in cui il conferimento – cessione venisse seguito dalla fusione per incorporazione della </a:t>
            </a:r>
            <a:r>
              <a:rPr lang="it-IT" dirty="0" err="1" smtClean="0"/>
              <a:t>conferitaria</a:t>
            </a:r>
            <a:r>
              <a:rPr lang="it-IT" dirty="0" smtClean="0"/>
              <a:t> nella società acquirente la partecipazione.</a:t>
            </a:r>
          </a:p>
          <a:p>
            <a:pPr algn="just"/>
            <a:r>
              <a:rPr lang="it-IT" dirty="0" smtClean="0"/>
              <a:t>In assenza di questo ulteriore passaggio il risparmio è da ritenersi perfettamente legittimo perché la scelta di conferire prima l’azienda e cedere poi la partecipazione è perfettamente alternativa alla scelta di costituire prima una </a:t>
            </a:r>
            <a:r>
              <a:rPr lang="it-IT" dirty="0" err="1" smtClean="0"/>
              <a:t>Newco</a:t>
            </a:r>
            <a:r>
              <a:rPr lang="it-IT" dirty="0" smtClean="0"/>
              <a:t> conferendo finanza e poi acquistare l’azienda.</a:t>
            </a:r>
          </a:p>
          <a:p>
            <a:pPr algn="just"/>
            <a:r>
              <a:rPr lang="it-IT" dirty="0" smtClean="0"/>
              <a:t>Alla luce di quanto indicato, pare possibile affermare che la mancanza, nell’ambito dell’imposta di registro, di una disposizione antielusiva analoga a quella dell’art. 37-bis, D.P.R. 29 settembre 1973, n. 600, non sembra poter essere considerata una lacuna da colmare necessariamente, bensì una scelta ponderata e coerente alla natura dell’imposta di registro</a:t>
            </a:r>
            <a:r>
              <a:rPr lang="it-IT" dirty="0" smtClean="0"/>
              <a:t>.</a:t>
            </a:r>
            <a:endParaRPr lang="it-IT"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34</a:t>
            </a:fld>
            <a:endParaRPr lang="it-IT" dirty="0"/>
          </a:p>
        </p:txBody>
      </p:sp>
      <p:sp>
        <p:nvSpPr>
          <p:cNvPr id="4" name="Rettangolo 3"/>
          <p:cNvSpPr/>
          <p:nvPr/>
        </p:nvSpPr>
        <p:spPr>
          <a:xfrm>
            <a:off x="611560" y="908720"/>
            <a:ext cx="8064896" cy="5570756"/>
          </a:xfrm>
          <a:prstGeom prst="rect">
            <a:avLst/>
          </a:prstGeom>
        </p:spPr>
        <p:txBody>
          <a:bodyPr wrap="square">
            <a:spAutoFit/>
          </a:bodyPr>
          <a:lstStyle/>
          <a:p>
            <a:pPr algn="ctr"/>
            <a:r>
              <a:rPr lang="it-IT" sz="1400" b="1" dirty="0" smtClean="0"/>
              <a:t>                                                                                                                                                                            (</a:t>
            </a:r>
            <a:r>
              <a:rPr lang="it-IT" sz="1400" b="1" dirty="0" smtClean="0"/>
              <a:t>segue</a:t>
            </a:r>
            <a:r>
              <a:rPr lang="it-IT" sz="1400" b="1" dirty="0" smtClean="0"/>
              <a:t>)</a:t>
            </a:r>
          </a:p>
          <a:p>
            <a:pPr algn="just"/>
            <a:r>
              <a:rPr lang="it-IT" dirty="0" smtClean="0"/>
              <a:t>In </a:t>
            </a:r>
            <a:r>
              <a:rPr lang="it-IT" dirty="0" smtClean="0"/>
              <a:t>tale tipologia di imposta, il presupposto </a:t>
            </a:r>
            <a:r>
              <a:rPr lang="it-IT" dirty="0" smtClean="0"/>
              <a:t>imponibile non è mai il frutto di un “risultato complessivo”, ma sempre e soltanto l’oggetto di </a:t>
            </a:r>
            <a:r>
              <a:rPr lang="it-IT" dirty="0" smtClean="0"/>
              <a:t>ciascun singolo atto che deve essere presentato per la registrazione, scontando un carico fiscale che deve essere per l’appunto commisurato all’effettivo contenuto giuridico di ciascun singolo atto medesimo, prescindendo, dal </a:t>
            </a:r>
            <a:r>
              <a:rPr lang="it-IT" i="1" dirty="0" err="1" smtClean="0"/>
              <a:t>nomen</a:t>
            </a:r>
            <a:r>
              <a:rPr lang="it-IT" i="1" dirty="0" smtClean="0"/>
              <a:t> </a:t>
            </a:r>
            <a:r>
              <a:rPr lang="it-IT" i="1" dirty="0" err="1" smtClean="0"/>
              <a:t>iuris</a:t>
            </a:r>
            <a:r>
              <a:rPr lang="it-IT" i="1" dirty="0" smtClean="0"/>
              <a:t> </a:t>
            </a:r>
            <a:r>
              <a:rPr lang="it-IT" dirty="0" smtClean="0"/>
              <a:t>dato dalle parti all’atto.</a:t>
            </a:r>
          </a:p>
          <a:p>
            <a:pPr algn="just"/>
            <a:r>
              <a:rPr lang="it-IT" dirty="0" smtClean="0"/>
              <a:t>Ai fini delle imposte sui redditi, l’operazione di conferimento di azienda e cessione della partecipazione non è considerata elusiva per espressa previsione dell’art</a:t>
            </a:r>
            <a:r>
              <a:rPr lang="it-IT" dirty="0" smtClean="0"/>
              <a:t>. 176 </a:t>
            </a:r>
            <a:r>
              <a:rPr lang="it-IT" dirty="0" err="1" smtClean="0"/>
              <a:t>T.U.I.R.</a:t>
            </a:r>
            <a:r>
              <a:rPr lang="it-IT" dirty="0" smtClean="0"/>
              <a:t> Sarebbe, pertanto, alquanto paradossale che una determinata operazione ritenuta legittima per un settore impositivo, venisse invece considerata elusiva per un altro, quasi come se i presupposti a base delle due imposte non fossero gli stessi.</a:t>
            </a:r>
          </a:p>
          <a:p>
            <a:pPr algn="just"/>
            <a:r>
              <a:rPr lang="it-IT" dirty="0" smtClean="0"/>
              <a:t>L’effetto che ne deriverebbe sarebbe “l’abbandono” da parte delle imprese dell’effettuazione di operazioni così costruite in quanto, ancorché incentivate dal punto di vista delle imposte sui redditi, rischierebbero di produrre effetti negativi ai fini delle imposte indirette</a:t>
            </a:r>
            <a:r>
              <a:rPr lang="it-IT" dirty="0" smtClean="0"/>
              <a:t>. </a:t>
            </a:r>
          </a:p>
          <a:p>
            <a:pPr algn="just"/>
            <a:r>
              <a:rPr lang="it-IT" dirty="0" smtClean="0"/>
              <a:t>Infine</a:t>
            </a:r>
            <a:r>
              <a:rPr lang="it-IT" dirty="0" smtClean="0"/>
              <a:t>, anche laddove si volesse affermare la natura elusiva dell’operazione oggetto di analisi, si dovrebbe comunque </a:t>
            </a:r>
            <a:r>
              <a:rPr lang="it-IT" b="1" dirty="0" smtClean="0"/>
              <a:t>verificare se l’operazione che determina un risparmio d’imposta non sia comunque giustificabile alla luce di motivi extrafiscali di natura diversa, sia giuridici sia economici.</a:t>
            </a:r>
          </a:p>
          <a:p>
            <a:pPr algn="just"/>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35</a:t>
            </a:fld>
            <a:endParaRPr lang="it-IT" dirty="0"/>
          </a:p>
        </p:txBody>
      </p:sp>
      <p:sp>
        <p:nvSpPr>
          <p:cNvPr id="4" name="Rettangolo 3"/>
          <p:cNvSpPr/>
          <p:nvPr/>
        </p:nvSpPr>
        <p:spPr>
          <a:xfrm>
            <a:off x="611560" y="908720"/>
            <a:ext cx="8064896" cy="5293757"/>
          </a:xfrm>
          <a:prstGeom prst="rect">
            <a:avLst/>
          </a:prstGeom>
        </p:spPr>
        <p:txBody>
          <a:bodyPr wrap="square">
            <a:spAutoFit/>
          </a:bodyPr>
          <a:lstStyle/>
          <a:p>
            <a:pPr algn="ctr"/>
            <a:r>
              <a:rPr lang="it-IT" sz="1400" b="1" dirty="0" smtClean="0"/>
              <a:t>                                                                                                                                                                            (</a:t>
            </a:r>
            <a:r>
              <a:rPr lang="it-IT" sz="1400" b="1" dirty="0" smtClean="0"/>
              <a:t>segue</a:t>
            </a:r>
            <a:r>
              <a:rPr lang="it-IT" sz="1400" b="1" dirty="0" smtClean="0"/>
              <a:t>)</a:t>
            </a:r>
          </a:p>
          <a:p>
            <a:pPr algn="just"/>
            <a:r>
              <a:rPr lang="it-IT" dirty="0" smtClean="0"/>
              <a:t>In altre parole, </a:t>
            </a:r>
            <a:r>
              <a:rPr lang="it-IT" b="1" dirty="0" smtClean="0"/>
              <a:t>dovrebbe essere dimostrato</a:t>
            </a:r>
            <a:r>
              <a:rPr lang="it-IT" dirty="0" smtClean="0"/>
              <a:t>, anche ricorrendo a presunzioni gravi, precise e concordanti, </a:t>
            </a:r>
            <a:r>
              <a:rPr lang="it-IT" b="1" dirty="0" smtClean="0"/>
              <a:t>che le parti, benché avessero intenzione di porre una cessione d’azienda, si siano preventivamente accordati per procedere invece con il conferimento d’azienda e con la successiva cessione delle partecipazioni, all’unico scopo di evitare il pagamento dell’imposta di registro in misura proporzionale.</a:t>
            </a:r>
          </a:p>
          <a:p>
            <a:pPr algn="just"/>
            <a:r>
              <a:rPr lang="it-IT" dirty="0" smtClean="0"/>
              <a:t>Inoltre, trattandosi di fattispecie elusiva, l’intero procedimento di accertamento dovrebbe essere necessariamente preceduto dal contraddittorio, quale ineludibile strumento di garanzia del contribuente. </a:t>
            </a:r>
            <a:endParaRPr lang="it-IT" dirty="0" smtClean="0"/>
          </a:p>
          <a:p>
            <a:pPr algn="just"/>
            <a:r>
              <a:rPr lang="it-IT" dirty="0" smtClean="0"/>
              <a:t>Pertanto </a:t>
            </a:r>
            <a:r>
              <a:rPr lang="it-IT" b="1" dirty="0" smtClean="0"/>
              <a:t>è auspicabile</a:t>
            </a:r>
            <a:r>
              <a:rPr lang="it-IT" dirty="0" smtClean="0"/>
              <a:t>, come è stato evidenziato da più parti, </a:t>
            </a:r>
            <a:r>
              <a:rPr lang="it-IT" b="1" dirty="0" smtClean="0"/>
              <a:t>che si intervenga al più presto per regolamentare per legge ambito, modalità e termini entro i quali il divieto di elusione fiscale può operare nell’ambito del conferimento di azienda</a:t>
            </a:r>
            <a:r>
              <a:rPr lang="it-IT" dirty="0" smtClean="0"/>
              <a:t>, per evitare decisioni discordi sul punto. </a:t>
            </a:r>
            <a:endParaRPr lang="it-IT" dirty="0" smtClean="0"/>
          </a:p>
          <a:p>
            <a:pPr algn="just"/>
            <a:r>
              <a:rPr lang="it-IT" dirty="0" smtClean="0"/>
              <a:t>In </a:t>
            </a:r>
            <a:r>
              <a:rPr lang="it-IT" dirty="0" smtClean="0"/>
              <a:t>attesa che la questione in oggetto sia chiarita a livello legislativo o quantomeno in ambito di prassi, qualora siano poste in essere operazioni di conferimento seguite dalla cessione delle partecipazioni nella </a:t>
            </a:r>
            <a:r>
              <a:rPr lang="it-IT" dirty="0" smtClean="0"/>
              <a:t>società </a:t>
            </a:r>
            <a:r>
              <a:rPr lang="it-IT" dirty="0" err="1" smtClean="0"/>
              <a:t>conferitaria</a:t>
            </a:r>
            <a:r>
              <a:rPr lang="it-IT" dirty="0" smtClean="0"/>
              <a:t>, è opportuno tenere in considerazione </a:t>
            </a:r>
            <a:r>
              <a:rPr lang="it-IT" b="1" dirty="0" smtClean="0"/>
              <a:t>alcuni accorgimenti di natura cautelare</a:t>
            </a:r>
            <a:r>
              <a:rPr lang="it-IT" dirty="0" smtClean="0"/>
              <a:t>, al fine di limitare il rischio di vedersi notificare degli avvisi di accertamento da parte della Pubblica Amministrazione</a:t>
            </a:r>
            <a:r>
              <a:rPr lang="it-IT" dirty="0" smtClean="0"/>
              <a:t>. </a:t>
            </a:r>
            <a:endParaRPr lang="it-I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36</a:t>
            </a:fld>
            <a:endParaRPr lang="it-IT" dirty="0"/>
          </a:p>
        </p:txBody>
      </p:sp>
      <p:sp>
        <p:nvSpPr>
          <p:cNvPr id="4" name="Rettangolo 3"/>
          <p:cNvSpPr/>
          <p:nvPr/>
        </p:nvSpPr>
        <p:spPr>
          <a:xfrm>
            <a:off x="611560" y="908720"/>
            <a:ext cx="8064896" cy="5016758"/>
          </a:xfrm>
          <a:prstGeom prst="rect">
            <a:avLst/>
          </a:prstGeom>
        </p:spPr>
        <p:txBody>
          <a:bodyPr wrap="square">
            <a:spAutoFit/>
          </a:bodyPr>
          <a:lstStyle/>
          <a:p>
            <a:pPr algn="ctr"/>
            <a:r>
              <a:rPr lang="it-IT" sz="1400" b="1" dirty="0" smtClean="0"/>
              <a:t>                                                                                                                                                                           </a:t>
            </a:r>
          </a:p>
          <a:p>
            <a:pPr algn="ctr"/>
            <a:r>
              <a:rPr lang="it-IT" b="1" dirty="0" smtClean="0"/>
              <a:t>ALCUNI ACCORGIMENTI </a:t>
            </a:r>
            <a:r>
              <a:rPr lang="it-IT" b="1" dirty="0" err="1" smtClean="0"/>
              <a:t>DI</a:t>
            </a:r>
            <a:r>
              <a:rPr lang="it-IT" b="1" dirty="0" smtClean="0"/>
              <a:t> NATURA CAUTELARE </a:t>
            </a:r>
          </a:p>
          <a:p>
            <a:pPr algn="ctr"/>
            <a:r>
              <a:rPr lang="it-IT" b="1" dirty="0" smtClean="0"/>
              <a:t>A VANTAGGIO DEL CONTRIBUENTE</a:t>
            </a:r>
          </a:p>
          <a:p>
            <a:pPr marL="342900" indent="-342900" algn="just">
              <a:buFont typeface="+mj-lt"/>
              <a:buAutoNum type="arabicPeriod"/>
            </a:pPr>
            <a:r>
              <a:rPr lang="it-IT" dirty="0" smtClean="0"/>
              <a:t>Innanzitutto</a:t>
            </a:r>
            <a:r>
              <a:rPr lang="it-IT" dirty="0" smtClean="0"/>
              <a:t>, è opportuno far trascorrere un certo lasso di tempo tra l’operazione di conferimento d’azienda e la successiva cessione delle partecipazioni. </a:t>
            </a:r>
            <a:r>
              <a:rPr lang="it-IT" dirty="0" smtClean="0"/>
              <a:t>Infatti</a:t>
            </a:r>
            <a:r>
              <a:rPr lang="it-IT" dirty="0" smtClean="0"/>
              <a:t>, il fatto che tra le due tipologie di operazioni intercorra un esiguo lasso di tempo è spesso impiegato, dalla Pubblica Amministrazione, come “indicatore” di elusione, in quanto tale aspetto evidenzia che tale operazione già dall’inizio è finalizzata al trasferimento dell’azienda attraverso la vendita delle partecipazioni nella società </a:t>
            </a:r>
            <a:r>
              <a:rPr lang="it-IT" dirty="0" err="1" smtClean="0"/>
              <a:t>conferitaria</a:t>
            </a:r>
            <a:r>
              <a:rPr lang="it-IT" dirty="0" smtClean="0"/>
              <a:t>.</a:t>
            </a:r>
          </a:p>
          <a:p>
            <a:pPr marL="342900" indent="-342900" algn="just"/>
            <a:endParaRPr lang="it-IT" dirty="0" smtClean="0"/>
          </a:p>
          <a:p>
            <a:pPr marL="342900" indent="-342900" algn="just">
              <a:buFont typeface="+mj-lt"/>
              <a:buAutoNum type="arabicPeriod" startAt="2"/>
            </a:pPr>
            <a:r>
              <a:rPr lang="it-IT" dirty="0" smtClean="0"/>
              <a:t>Un’altra </a:t>
            </a:r>
            <a:r>
              <a:rPr lang="it-IT" dirty="0" smtClean="0"/>
              <a:t>forma di accortezza potrebbe essere quella di non cedere dopo il conferimento il controllo della società </a:t>
            </a:r>
            <a:r>
              <a:rPr lang="it-IT" dirty="0" err="1" smtClean="0"/>
              <a:t>conferitaria</a:t>
            </a:r>
            <a:r>
              <a:rPr lang="it-IT" dirty="0" smtClean="0"/>
              <a:t> ma solo una quota di minoranza della stessa, mentre la quota di maggioranza verrebbe ceduta dopo un certo lasso temporale. Infatti, in tal caso, sarebbe molto più difficile per la Pubblica Amministrazione sostenere che la volontà delle parti è stata fin dalle origini quella di trasferire, anche se indirettamente, la proprietà/controllo </a:t>
            </a:r>
            <a:r>
              <a:rPr lang="it-IT" dirty="0" smtClean="0"/>
              <a:t>dell’azienda </a:t>
            </a:r>
            <a:r>
              <a:rPr lang="it-IT" sz="1600" b="1" dirty="0" smtClean="0"/>
              <a:t>(CTR LOMBARDIA </a:t>
            </a:r>
            <a:r>
              <a:rPr lang="it-IT" sz="1600" b="1" dirty="0" smtClean="0"/>
              <a:t>n. </a:t>
            </a:r>
            <a:r>
              <a:rPr lang="it-IT" sz="1600" b="1" dirty="0" smtClean="0"/>
              <a:t>519/36/2014).</a:t>
            </a:r>
            <a:endParaRPr lang="it-IT" sz="16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37</a:t>
            </a:fld>
            <a:endParaRPr lang="it-IT" dirty="0"/>
          </a:p>
        </p:txBody>
      </p:sp>
      <p:sp>
        <p:nvSpPr>
          <p:cNvPr id="4" name="Rettangolo 3"/>
          <p:cNvSpPr/>
          <p:nvPr/>
        </p:nvSpPr>
        <p:spPr>
          <a:xfrm>
            <a:off x="755576" y="692696"/>
            <a:ext cx="8064896" cy="6124754"/>
          </a:xfrm>
          <a:prstGeom prst="rect">
            <a:avLst/>
          </a:prstGeom>
        </p:spPr>
        <p:txBody>
          <a:bodyPr wrap="square">
            <a:spAutoFit/>
          </a:bodyPr>
          <a:lstStyle/>
          <a:p>
            <a:pPr algn="ctr"/>
            <a:r>
              <a:rPr lang="it-IT" sz="1400" b="1" dirty="0" smtClean="0"/>
              <a:t>                                                                                                                                                                           </a:t>
            </a:r>
          </a:p>
          <a:p>
            <a:pPr algn="ctr"/>
            <a:r>
              <a:rPr lang="it-IT" b="1" dirty="0" smtClean="0"/>
              <a:t>NATURA </a:t>
            </a:r>
            <a:r>
              <a:rPr lang="it-IT" b="1" dirty="0" smtClean="0"/>
              <a:t>ELUSIVA DELL’OPERAZIONE </a:t>
            </a:r>
            <a:r>
              <a:rPr lang="it-IT" b="1" dirty="0" err="1" smtClean="0"/>
              <a:t>DI</a:t>
            </a:r>
            <a:r>
              <a:rPr lang="it-IT" b="1" dirty="0" smtClean="0"/>
              <a:t> SCISSIONE</a:t>
            </a:r>
            <a:endParaRPr lang="it-IT" b="1" dirty="0" smtClean="0"/>
          </a:p>
          <a:p>
            <a:pPr algn="ctr"/>
            <a:r>
              <a:rPr lang="it-IT" b="1" dirty="0" smtClean="0"/>
              <a:t>E SUCCESSIVA CESSIONE DELLA </a:t>
            </a:r>
            <a:r>
              <a:rPr lang="it-IT" b="1" dirty="0" smtClean="0"/>
              <a:t>PARTECIPAZIONE</a:t>
            </a:r>
          </a:p>
          <a:p>
            <a:pPr lvl="0" algn="just"/>
            <a:r>
              <a:rPr lang="it-IT" dirty="0" smtClean="0"/>
              <a:t>Il </a:t>
            </a:r>
            <a:r>
              <a:rPr lang="it-IT" dirty="0" smtClean="0"/>
              <a:t>legislatore tributario ha fissato per le operazioni di scissione il </a:t>
            </a:r>
            <a:r>
              <a:rPr lang="it-IT" b="1" dirty="0" smtClean="0"/>
              <a:t>principio della neutralità </a:t>
            </a:r>
            <a:r>
              <a:rPr lang="it-IT" b="1" dirty="0" smtClean="0"/>
              <a:t>fiscale. </a:t>
            </a:r>
            <a:r>
              <a:rPr lang="it-IT" dirty="0" smtClean="0"/>
              <a:t>In sintesi:</a:t>
            </a:r>
          </a:p>
          <a:p>
            <a:pPr marL="800100" lvl="1" indent="-342900" algn="just">
              <a:buFont typeface="+mj-lt"/>
              <a:buAutoNum type="arabicPeriod"/>
            </a:pPr>
            <a:r>
              <a:rPr lang="it-IT" dirty="0" smtClean="0"/>
              <a:t>la </a:t>
            </a:r>
            <a:r>
              <a:rPr lang="it-IT" dirty="0" smtClean="0"/>
              <a:t>scissione totale o parziale di una società in altre preesistenti o di nuova costituzione non da luogo a plusvalenze o minusvalenze da realizzo;</a:t>
            </a:r>
          </a:p>
          <a:p>
            <a:pPr marL="800100" lvl="1" indent="-342900" algn="just">
              <a:buFont typeface="+mj-lt"/>
              <a:buAutoNum type="arabicPeriod"/>
            </a:pPr>
            <a:r>
              <a:rPr lang="it-IT" dirty="0" smtClean="0"/>
              <a:t>il cambio delle partecipazioni sociali non costituisce realizzo di plusvalenze o minusvalenze;</a:t>
            </a:r>
          </a:p>
          <a:p>
            <a:pPr marL="800100" lvl="1" indent="-342900" algn="just">
              <a:buFont typeface="+mj-lt"/>
              <a:buAutoNum type="arabicPeriod"/>
            </a:pPr>
            <a:r>
              <a:rPr lang="it-IT" dirty="0" smtClean="0"/>
              <a:t>si applica alla scissione il regime dell’imposta sostitutiva di cui al comma 2-ter (in materia di conferimento) dell’art. 176 TUIR, ma non è richiamato il comma 3° dello stesso articolo, in materia di non elusività della operazione seguita da trasferimento di partecipazioni sociali</a:t>
            </a:r>
            <a:r>
              <a:rPr lang="it-IT" dirty="0" smtClean="0"/>
              <a:t>.</a:t>
            </a:r>
            <a:r>
              <a:rPr lang="it-IT" dirty="0" smtClean="0"/>
              <a:t> </a:t>
            </a:r>
          </a:p>
          <a:p>
            <a:pPr indent="-342900" algn="just"/>
            <a:r>
              <a:rPr lang="it-IT" dirty="0" smtClean="0"/>
              <a:t>Il tema del rapporto tra scissione e successivo trasferimento di partecipazioni sociali esige, necessariamente, una </a:t>
            </a:r>
            <a:r>
              <a:rPr lang="it-IT" b="1" dirty="0" smtClean="0"/>
              <a:t>valutazione in termini di abuso del diritto</a:t>
            </a:r>
            <a:r>
              <a:rPr lang="it-IT" dirty="0" smtClean="0"/>
              <a:t>, specie quando la </a:t>
            </a:r>
            <a:r>
              <a:rPr lang="it-IT" b="1" dirty="0" smtClean="0"/>
              <a:t>scissione</a:t>
            </a:r>
            <a:r>
              <a:rPr lang="it-IT" dirty="0" smtClean="0"/>
              <a:t> è, come si dice in pratica, </a:t>
            </a:r>
            <a:r>
              <a:rPr lang="it-IT" b="1" dirty="0" smtClean="0"/>
              <a:t>“</a:t>
            </a:r>
            <a:r>
              <a:rPr lang="it-IT" b="1" dirty="0" err="1" smtClean="0"/>
              <a:t>prodromica</a:t>
            </a:r>
            <a:r>
              <a:rPr lang="it-IT" b="1" dirty="0" smtClean="0"/>
              <a:t>” allo scorporo di un determinato aggregato patrimoniale in funzione di una sua successiva cessione sotto forma di partecipazione societaria;</a:t>
            </a:r>
            <a:r>
              <a:rPr lang="it-IT" dirty="0" smtClean="0"/>
              <a:t> ovvero quando si desidera utilizzare la </a:t>
            </a:r>
            <a:r>
              <a:rPr lang="it-IT" b="1" dirty="0" smtClean="0"/>
              <a:t>scissione come strumento mediante il quale disaggregare il patrimonio della scissa </a:t>
            </a:r>
            <a:r>
              <a:rPr lang="it-IT" dirty="0" smtClean="0"/>
              <a:t>e procedere all’assegnazione di fatto ai soci di singole parti di esso, senza transitare per un’operazione di liquidazione della società scissa o di una permuta delle partecipazioni tra i soci</a:t>
            </a:r>
            <a:r>
              <a:rPr lang="it-IT" dirty="0" smtClean="0"/>
              <a:t>.</a:t>
            </a:r>
            <a:endParaRPr lang="it-IT" sz="16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38</a:t>
            </a:fld>
            <a:endParaRPr lang="it-IT" dirty="0"/>
          </a:p>
        </p:txBody>
      </p:sp>
      <p:sp>
        <p:nvSpPr>
          <p:cNvPr id="4" name="Rettangolo 3"/>
          <p:cNvSpPr/>
          <p:nvPr/>
        </p:nvSpPr>
        <p:spPr>
          <a:xfrm>
            <a:off x="683568" y="980728"/>
            <a:ext cx="8064896" cy="5170646"/>
          </a:xfrm>
          <a:prstGeom prst="rect">
            <a:avLst/>
          </a:prstGeom>
        </p:spPr>
        <p:txBody>
          <a:bodyPr wrap="square">
            <a:spAutoFit/>
          </a:bodyPr>
          <a:lstStyle/>
          <a:p>
            <a:pPr algn="ctr"/>
            <a:r>
              <a:rPr lang="it-IT" sz="1400" b="1" dirty="0" smtClean="0"/>
              <a:t>                                                                                                                                                                           </a:t>
            </a:r>
          </a:p>
          <a:p>
            <a:pPr algn="ctr"/>
            <a:r>
              <a:rPr lang="it-IT" sz="1400" b="1" dirty="0" smtClean="0"/>
              <a:t>                                                                                                                                                                              (segue)</a:t>
            </a:r>
            <a:endParaRPr lang="it-IT" sz="1400" b="1" dirty="0" smtClean="0"/>
          </a:p>
          <a:p>
            <a:pPr algn="just"/>
            <a:r>
              <a:rPr lang="it-IT" dirty="0" smtClean="0"/>
              <a:t>Il </a:t>
            </a:r>
            <a:r>
              <a:rPr lang="it-IT" dirty="0" smtClean="0"/>
              <a:t>distinguo tra scissione </a:t>
            </a:r>
            <a:r>
              <a:rPr lang="it-IT" dirty="0" err="1" smtClean="0"/>
              <a:t>prodromica</a:t>
            </a:r>
            <a:r>
              <a:rPr lang="it-IT" dirty="0" smtClean="0"/>
              <a:t> potenzialmente elusiva e scissione non elusiva non sembra del tutto condiviso dall’Agenzia delle </a:t>
            </a:r>
            <a:r>
              <a:rPr lang="it-IT" dirty="0" smtClean="0"/>
              <a:t>Entrate </a:t>
            </a:r>
            <a:r>
              <a:rPr lang="it-IT" b="1" dirty="0" smtClean="0"/>
              <a:t>(Risoluzione </a:t>
            </a:r>
            <a:r>
              <a:rPr lang="it-IT" b="1" dirty="0" smtClean="0"/>
              <a:t>Agenzia delle Entrate n. </a:t>
            </a:r>
            <a:r>
              <a:rPr lang="it-IT" b="1" dirty="0" smtClean="0"/>
              <a:t>256/E/2009).</a:t>
            </a:r>
            <a:r>
              <a:rPr lang="it-IT" dirty="0" smtClean="0"/>
              <a:t> </a:t>
            </a:r>
          </a:p>
          <a:p>
            <a:pPr algn="just"/>
            <a:r>
              <a:rPr lang="it-IT" dirty="0" smtClean="0"/>
              <a:t>Per </a:t>
            </a:r>
            <a:r>
              <a:rPr lang="it-IT" dirty="0" smtClean="0"/>
              <a:t>l’evidente affinità tra conferimento e scissione, sembra corretto distinguere tra:</a:t>
            </a:r>
          </a:p>
          <a:p>
            <a:pPr lvl="1" algn="just">
              <a:buFont typeface="Wingdings" pitchFamily="2" charset="2"/>
              <a:buChar char="Ø"/>
            </a:pPr>
            <a:r>
              <a:rPr lang="it-IT" dirty="0" smtClean="0"/>
              <a:t>  </a:t>
            </a:r>
            <a:r>
              <a:rPr lang="it-IT" b="1" dirty="0" smtClean="0"/>
              <a:t>scissione</a:t>
            </a:r>
            <a:r>
              <a:rPr lang="it-IT" dirty="0" smtClean="0"/>
              <a:t> </a:t>
            </a:r>
            <a:r>
              <a:rPr lang="it-IT" dirty="0" smtClean="0"/>
              <a:t>(magari </a:t>
            </a:r>
            <a:r>
              <a:rPr lang="it-IT" b="1" dirty="0" smtClean="0"/>
              <a:t>non proporzionale</a:t>
            </a:r>
            <a:r>
              <a:rPr lang="it-IT" dirty="0" smtClean="0"/>
              <a:t>) </a:t>
            </a:r>
            <a:r>
              <a:rPr lang="it-IT" b="1" dirty="0" smtClean="0"/>
              <a:t>con la quale i soci si dividono indirettamente complessi aziendali per continuarne separatamente </a:t>
            </a:r>
            <a:r>
              <a:rPr lang="it-IT" b="1" dirty="0" smtClean="0"/>
              <a:t>l’esercizio dell’impresa </a:t>
            </a:r>
            <a:r>
              <a:rPr lang="it-IT" dirty="0" smtClean="0"/>
              <a:t>che </a:t>
            </a:r>
            <a:r>
              <a:rPr lang="it-IT" u="sng" dirty="0" smtClean="0"/>
              <a:t>non sembra avere profili di elusività, se supportata da una valida ragione economica</a:t>
            </a:r>
            <a:r>
              <a:rPr lang="it-IT" dirty="0" smtClean="0"/>
              <a:t>, quale ad esempio un dissidio insanabile tra i soci nella conduzione dell’impresa;</a:t>
            </a:r>
          </a:p>
          <a:p>
            <a:pPr lvl="1" algn="just">
              <a:buFont typeface="Wingdings" pitchFamily="2" charset="2"/>
              <a:buChar char="Ø"/>
            </a:pPr>
            <a:r>
              <a:rPr lang="it-IT" b="1" dirty="0" smtClean="0"/>
              <a:t>  scissione </a:t>
            </a:r>
            <a:r>
              <a:rPr lang="it-IT" dirty="0" smtClean="0"/>
              <a:t>(magari </a:t>
            </a:r>
            <a:r>
              <a:rPr lang="it-IT" b="1" dirty="0" smtClean="0"/>
              <a:t>non proporzionale</a:t>
            </a:r>
            <a:r>
              <a:rPr lang="it-IT" dirty="0" smtClean="0"/>
              <a:t>) </a:t>
            </a:r>
            <a:r>
              <a:rPr lang="it-IT" b="1" dirty="0" smtClean="0"/>
              <a:t>con la quale i soci si dividono indirettamente meri aggregati patrimoniali o al limite singoli beni e relative passività</a:t>
            </a:r>
            <a:r>
              <a:rPr lang="it-IT" dirty="0" smtClean="0"/>
              <a:t>, che </a:t>
            </a:r>
            <a:r>
              <a:rPr lang="it-IT" u="sng" dirty="0" smtClean="0"/>
              <a:t>sembra avere i connotati di una scissione potenzialmente elusiva</a:t>
            </a:r>
            <a:r>
              <a:rPr lang="it-IT" dirty="0" smtClean="0"/>
              <a:t>, anche se supportata dalla constatazione del dissidio insanabile tra i soci nella gestione della società. </a:t>
            </a:r>
          </a:p>
          <a:p>
            <a:pPr lvl="0" algn="just"/>
            <a:endParaRPr lang="it-IT" b="1" dirty="0" smtClean="0"/>
          </a:p>
          <a:p>
            <a:pPr lvl="0" algn="just"/>
            <a:endParaRPr lang="it-IT" sz="1600" b="1" dirty="0" smtClean="0"/>
          </a:p>
          <a:p>
            <a:pPr lvl="0" algn="just"/>
            <a:endParaRPr lang="it-IT" sz="16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39</a:t>
            </a:fld>
            <a:endParaRPr lang="it-IT" dirty="0"/>
          </a:p>
        </p:txBody>
      </p:sp>
      <p:sp>
        <p:nvSpPr>
          <p:cNvPr id="4" name="Rettangolo 3"/>
          <p:cNvSpPr/>
          <p:nvPr/>
        </p:nvSpPr>
        <p:spPr>
          <a:xfrm>
            <a:off x="683568" y="980728"/>
            <a:ext cx="8064896" cy="5786199"/>
          </a:xfrm>
          <a:prstGeom prst="rect">
            <a:avLst/>
          </a:prstGeom>
        </p:spPr>
        <p:txBody>
          <a:bodyPr wrap="square">
            <a:spAutoFit/>
          </a:bodyPr>
          <a:lstStyle/>
          <a:p>
            <a:pPr algn="ctr"/>
            <a:r>
              <a:rPr lang="it-IT" sz="1400" b="1" dirty="0" smtClean="0"/>
              <a:t>                                                                                                                                                                           </a:t>
            </a:r>
          </a:p>
          <a:p>
            <a:pPr algn="ctr"/>
            <a:r>
              <a:rPr lang="it-IT" sz="1400" b="1" dirty="0" smtClean="0"/>
              <a:t>                                                                                                                                                                              (segue)</a:t>
            </a:r>
            <a:endParaRPr lang="it-IT" sz="1400" b="1" dirty="0" smtClean="0"/>
          </a:p>
          <a:p>
            <a:pPr algn="just"/>
            <a:r>
              <a:rPr lang="it-IT" dirty="0" smtClean="0"/>
              <a:t>Occorre, pertanto, indagare sulle ragioni economiche della scissione che né attenuano la sua pretesa potenzialità elusiva; tali sembrano essere:</a:t>
            </a:r>
          </a:p>
          <a:p>
            <a:pPr lvl="1" algn="just">
              <a:buFont typeface="Wingdings" pitchFamily="2" charset="2"/>
              <a:buChar char="Ø"/>
            </a:pPr>
            <a:r>
              <a:rPr lang="it-IT" dirty="0" smtClean="0"/>
              <a:t>  le </a:t>
            </a:r>
            <a:r>
              <a:rPr lang="it-IT" dirty="0" smtClean="0"/>
              <a:t>ragioni riconducibili alla volontà di procedere ad una riorganizzazione degli assetti proprietari all’interno di un gruppo di tipo societario o familiare, ad es. per finalità di passaggio generazionale;</a:t>
            </a:r>
          </a:p>
          <a:p>
            <a:pPr lvl="1" algn="just">
              <a:buFont typeface="Wingdings" pitchFamily="2" charset="2"/>
              <a:buChar char="Ø"/>
            </a:pPr>
            <a:r>
              <a:rPr lang="it-IT" dirty="0" smtClean="0"/>
              <a:t>  le </a:t>
            </a:r>
            <a:r>
              <a:rPr lang="it-IT" dirty="0" smtClean="0"/>
              <a:t>ragioni legale alla volontà di frazionare il rischio d’impresa o separare il rischio di impresa dalla componente patrimoniale (tipicamente la parte immobiliare</a:t>
            </a:r>
            <a:r>
              <a:rPr lang="it-IT" dirty="0" smtClean="0"/>
              <a:t>).</a:t>
            </a:r>
          </a:p>
          <a:p>
            <a:pPr marL="0" lvl="1" algn="just"/>
            <a:r>
              <a:rPr lang="it-IT" dirty="0" smtClean="0"/>
              <a:t>Se il legislatore nell’ipotesi di conferimento di azienda e successiva cessione della partecipazione nella società </a:t>
            </a:r>
            <a:r>
              <a:rPr lang="it-IT" dirty="0" err="1" smtClean="0"/>
              <a:t>conferitaria</a:t>
            </a:r>
            <a:r>
              <a:rPr lang="it-IT" dirty="0" smtClean="0"/>
              <a:t>, con il comma 3° dell’art. </a:t>
            </a:r>
            <a:r>
              <a:rPr lang="it-IT" dirty="0" smtClean="0"/>
              <a:t>176 TUIR, ha escluso la elusività dell’operazione, non si comprende come mai non si possa pervenire alla stessa conclusione nell’ipotesi di scissione e successiva cessione di </a:t>
            </a:r>
            <a:r>
              <a:rPr lang="it-IT" dirty="0" smtClean="0"/>
              <a:t>partecipazione. </a:t>
            </a:r>
            <a:r>
              <a:rPr lang="it-IT" dirty="0" smtClean="0"/>
              <a:t>In tal caso per l’Agenzia delle Entrate la scissione rappresenterebbe solo una fase intermedia di un più complesso disegno unitario finalizzato alla creazione di una società contenitore, destinata ad accogliere il ramo operativo dell’azienda da far circolare successivamente sotto forma di partecipazioni; in tal modo le persone fisiche conseguirebbero un indebito risparmio d’imposta, potendo beneficiare del meno oneroso regime di tassazione sui capital </a:t>
            </a:r>
            <a:r>
              <a:rPr lang="it-IT" dirty="0" err="1" smtClean="0"/>
              <a:t>gains</a:t>
            </a:r>
            <a:r>
              <a:rPr lang="it-IT" dirty="0" smtClean="0"/>
              <a:t>, rispetto a quello ordinario di tassazione sulla cessione d’azienda</a:t>
            </a:r>
            <a:r>
              <a:rPr lang="it-IT" dirty="0" smtClean="0"/>
              <a:t>.</a:t>
            </a:r>
            <a:endParaRPr lang="it-IT" sz="1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4</a:t>
            </a:fld>
            <a:endParaRPr lang="it-IT"/>
          </a:p>
        </p:txBody>
      </p:sp>
      <p:sp>
        <p:nvSpPr>
          <p:cNvPr id="76801" name="Rectangle 1"/>
          <p:cNvSpPr>
            <a:spLocks noChangeArrowheads="1"/>
          </p:cNvSpPr>
          <p:nvPr/>
        </p:nvSpPr>
        <p:spPr bwMode="auto">
          <a:xfrm>
            <a:off x="467544" y="1556792"/>
            <a:ext cx="8352928"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ea typeface="Calibri" pitchFamily="34" charset="0"/>
                <a:cs typeface="TimesNewRomanPS-BoldMT" charset="0"/>
              </a:rPr>
              <a:t>Diversamente dalla cessione di partecipazioni sociali, gli altri strumenti (cessione di partecipazioni sociali preceduti da operazioni straordinarie di conferimento o scissione) per il diritto tributario italiano possono presentare problematiche con profili di elusione fiscale.</a:t>
            </a:r>
            <a:endParaRPr kumimoji="0" lang="it-IT" sz="2000" b="0" i="0" u="none" strike="noStrike" cap="none" normalizeH="0" baseline="0" dirty="0" smtClean="0">
              <a:ln>
                <a:noFill/>
              </a:ln>
              <a:solidFill>
                <a:schemeClr val="tx1"/>
              </a:solidFill>
              <a:effectLst/>
              <a:cs typeface="Arial" pitchFamily="34" charset="0"/>
            </a:endParaRPr>
          </a:p>
          <a:p>
            <a:pPr algn="just"/>
            <a:r>
              <a:rPr kumimoji="0" lang="it-IT" sz="1400" b="0" i="0" u="none" strike="noStrike" cap="none" normalizeH="0" baseline="0" dirty="0" smtClean="0">
                <a:ln>
                  <a:noFill/>
                </a:ln>
                <a:solidFill>
                  <a:srgbClr val="000000"/>
                </a:solidFill>
                <a:effectLst/>
                <a:ea typeface="Calibri" pitchFamily="34" charset="0"/>
                <a:cs typeface="TimesNewRomanPS-BoldMT" charset="0"/>
              </a:rPr>
              <a:t>Infatti, a titolo esemplificativo, nel caso di trasferimento di partecipazioni sociali, “indici elusivi” possono considerarsi precedenti conferimenti immobiliari (magari gravati da finanziamenti ipotecari – in ragione dell’abbattimento di valore correlato all’applicazione dell’imposta di registro), seguiti immediatamente dalla cessione di partecipazioni.</a:t>
            </a:r>
            <a:r>
              <a:rPr lang="it-IT" sz="1400" dirty="0" smtClean="0">
                <a:solidFill>
                  <a:srgbClr val="000000"/>
                </a:solidFill>
                <a:ea typeface="Calibri" pitchFamily="34" charset="0"/>
                <a:cs typeface="TimesNewRomanPS-BoldMT" charset="0"/>
              </a:rPr>
              <a:t> </a:t>
            </a:r>
          </a:p>
          <a:p>
            <a:pPr algn="just"/>
            <a:r>
              <a:rPr lang="it-IT" sz="2000" dirty="0" smtClean="0">
                <a:solidFill>
                  <a:srgbClr val="000000"/>
                </a:solidFill>
                <a:ea typeface="Calibri" pitchFamily="34" charset="0"/>
                <a:cs typeface="TimesNewRomanPS-BoldMT" charset="0"/>
              </a:rPr>
              <a:t>Si tratta, in estrema sintesi, delle ipotesi di cessione indiretta di azienda o, se vogliamo, di “trasferimenti di partecipazioni” preceduti da operazioni straordinarie, in cui possibili profili di elusione sono stati individuati:</a:t>
            </a:r>
          </a:p>
          <a:p>
            <a:pPr lvl="0" algn="just">
              <a:buFont typeface="Arial" pitchFamily="34" charset="0"/>
              <a:buChar char="•"/>
            </a:pPr>
            <a:r>
              <a:rPr lang="it-IT" sz="2000" dirty="0" smtClean="0">
                <a:solidFill>
                  <a:srgbClr val="000000"/>
                </a:solidFill>
                <a:ea typeface="Calibri" pitchFamily="34" charset="0"/>
                <a:cs typeface="TimesNewRomanPS-BoldMT" charset="0"/>
              </a:rPr>
              <a:t>  per il conferimento (sub b) di azienda, seguito da cessione di partecipazione, in relazione all’applicazione in misura fissa o proporzionale dell’imposta di registro;</a:t>
            </a:r>
          </a:p>
          <a:p>
            <a:pPr lvl="0" algn="just">
              <a:buFont typeface="Arial" pitchFamily="34" charset="0"/>
              <a:buChar char="•"/>
            </a:pPr>
            <a:r>
              <a:rPr lang="it-IT" sz="2000" dirty="0" smtClean="0">
                <a:solidFill>
                  <a:srgbClr val="000000"/>
                </a:solidFill>
                <a:ea typeface="Calibri" pitchFamily="34" charset="0"/>
                <a:cs typeface="TimesNewRomanPS-BoldMT" charset="0"/>
              </a:rPr>
              <a:t>  per la scissione (sub c), seguita da cessione di partecipazione, nelle ipotesi di scissione parziale proporzionale e scissione non proporzionale.</a:t>
            </a:r>
            <a:endParaRPr kumimoji="0" lang="it-IT" sz="20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40</a:t>
            </a:fld>
            <a:endParaRPr lang="it-IT" dirty="0"/>
          </a:p>
        </p:txBody>
      </p:sp>
      <p:sp>
        <p:nvSpPr>
          <p:cNvPr id="4" name="Rettangolo 3"/>
          <p:cNvSpPr/>
          <p:nvPr/>
        </p:nvSpPr>
        <p:spPr>
          <a:xfrm>
            <a:off x="683568" y="980728"/>
            <a:ext cx="8064896" cy="4124206"/>
          </a:xfrm>
          <a:prstGeom prst="rect">
            <a:avLst/>
          </a:prstGeom>
        </p:spPr>
        <p:txBody>
          <a:bodyPr wrap="square">
            <a:spAutoFit/>
          </a:bodyPr>
          <a:lstStyle/>
          <a:p>
            <a:pPr algn="ctr"/>
            <a:r>
              <a:rPr lang="it-IT" sz="1400" b="1" dirty="0" smtClean="0"/>
              <a:t>                                                                                                                                                                           </a:t>
            </a:r>
          </a:p>
          <a:p>
            <a:pPr algn="ctr"/>
            <a:r>
              <a:rPr lang="it-IT" sz="1400" b="1" dirty="0" smtClean="0"/>
              <a:t>                                                                                                                                                                              (segue)</a:t>
            </a:r>
            <a:endParaRPr lang="it-IT" sz="1400" b="1" dirty="0" smtClean="0"/>
          </a:p>
          <a:p>
            <a:pPr algn="just"/>
            <a:endParaRPr lang="it-IT" dirty="0" smtClean="0"/>
          </a:p>
          <a:p>
            <a:pPr algn="just"/>
            <a:r>
              <a:rPr lang="it-IT" dirty="0" smtClean="0"/>
              <a:t>A </a:t>
            </a:r>
            <a:r>
              <a:rPr lang="it-IT" dirty="0" smtClean="0"/>
              <a:t>conclusioni diverse si può pervenire nell’ipotesi di </a:t>
            </a:r>
            <a:r>
              <a:rPr lang="it-IT" b="1" dirty="0" smtClean="0"/>
              <a:t>scorporo di un singolo bene (o di un mero aggregato di beni) in un veicolo societario, a cui fa seguito l’alienazione delle partecipazioni sociali</a:t>
            </a:r>
            <a:r>
              <a:rPr lang="it-IT" dirty="0" smtClean="0"/>
              <a:t>. </a:t>
            </a:r>
            <a:r>
              <a:rPr lang="it-IT" u="sng" dirty="0" smtClean="0"/>
              <a:t>In tale circostanza l’intento elusivo sarebbe, evidentemente, palesato dal tentativo di trasformare la plusvalenza sul bene in capital </a:t>
            </a:r>
            <a:r>
              <a:rPr lang="it-IT" u="sng" dirty="0" err="1" smtClean="0"/>
              <a:t>gain</a:t>
            </a:r>
            <a:r>
              <a:rPr lang="it-IT" u="sng" dirty="0" smtClean="0"/>
              <a:t>, fruendo di un diverso e più mitigato regime impositivo</a:t>
            </a:r>
            <a:r>
              <a:rPr lang="it-IT" dirty="0" smtClean="0"/>
              <a:t>.</a:t>
            </a:r>
          </a:p>
          <a:p>
            <a:pPr algn="just"/>
            <a:endParaRPr lang="it-IT" dirty="0" smtClean="0"/>
          </a:p>
          <a:p>
            <a:pPr algn="just"/>
            <a:r>
              <a:rPr lang="it-IT" dirty="0" smtClean="0"/>
              <a:t>Inoltre va evidenziato che, nell’ipotesi in cui il bene in considerazione fosse un immobile, la connotazione elusiva dell’operazione ne sarebbe ulteriormente rafforzata, in quanto determinerebbe un indebito risparmio di imposta anche con riferimento all’imposizione indiretta. Caso tipico è l’operazione di “</a:t>
            </a:r>
            <a:r>
              <a:rPr lang="it-IT" i="1" dirty="0" err="1" smtClean="0"/>
              <a:t>spin</a:t>
            </a:r>
            <a:r>
              <a:rPr lang="it-IT" i="1" dirty="0" smtClean="0"/>
              <a:t> off immobiliare</a:t>
            </a:r>
            <a:r>
              <a:rPr lang="it-IT" dirty="0" smtClean="0"/>
              <a:t>” a favore di una beneficiaria e successiva cessione delle relative partecipazioni societarie ricevute in cambio.</a:t>
            </a:r>
            <a:endParaRPr lang="it-I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41</a:t>
            </a:fld>
            <a:endParaRPr lang="it-IT" dirty="0"/>
          </a:p>
        </p:txBody>
      </p:sp>
      <p:sp>
        <p:nvSpPr>
          <p:cNvPr id="4" name="Rettangolo 3"/>
          <p:cNvSpPr/>
          <p:nvPr/>
        </p:nvSpPr>
        <p:spPr>
          <a:xfrm>
            <a:off x="683568" y="980728"/>
            <a:ext cx="8064896" cy="5416868"/>
          </a:xfrm>
          <a:prstGeom prst="rect">
            <a:avLst/>
          </a:prstGeom>
        </p:spPr>
        <p:txBody>
          <a:bodyPr wrap="square">
            <a:spAutoFit/>
          </a:bodyPr>
          <a:lstStyle/>
          <a:p>
            <a:pPr algn="ctr"/>
            <a:r>
              <a:rPr lang="it-IT" sz="1400" b="1" dirty="0" smtClean="0"/>
              <a:t>                                                                                                                                                                           </a:t>
            </a:r>
          </a:p>
          <a:p>
            <a:pPr algn="ctr"/>
            <a:r>
              <a:rPr lang="it-IT" b="1" dirty="0" smtClean="0"/>
              <a:t>OPERAZIONI </a:t>
            </a:r>
            <a:r>
              <a:rPr lang="it-IT" b="1" dirty="0" err="1" smtClean="0"/>
              <a:t>DI</a:t>
            </a:r>
            <a:r>
              <a:rPr lang="it-IT" b="1" dirty="0" smtClean="0"/>
              <a:t> SPIN OFF IMMOBILIARE  CONSIDERATE NON ELUSIVE</a:t>
            </a:r>
            <a:endParaRPr lang="it-IT" b="1" dirty="0" smtClean="0"/>
          </a:p>
          <a:p>
            <a:pPr algn="just"/>
            <a:r>
              <a:rPr lang="it-IT" dirty="0" smtClean="0"/>
              <a:t>Al </a:t>
            </a:r>
            <a:r>
              <a:rPr lang="it-IT" dirty="0" smtClean="0"/>
              <a:t>contrario, viene considerata pienamente legittima dall’Agenzia delle Entrate, la medesima operazione di </a:t>
            </a:r>
            <a:r>
              <a:rPr lang="it-IT" i="1" dirty="0" err="1" smtClean="0"/>
              <a:t>spin</a:t>
            </a:r>
            <a:r>
              <a:rPr lang="it-IT" i="1" dirty="0" smtClean="0"/>
              <a:t> off immobiliare</a:t>
            </a:r>
            <a:r>
              <a:rPr lang="it-IT" dirty="0" smtClean="0"/>
              <a:t>, ove la stessa venga attuata per ragioni diverse dalla successiva alienazione delle partecipazioni della beneficiaria, quali ad esempio:</a:t>
            </a:r>
          </a:p>
          <a:p>
            <a:pPr lvl="0" algn="just">
              <a:buFont typeface="Wingdings" pitchFamily="2" charset="2"/>
              <a:buChar char="Ø"/>
            </a:pPr>
            <a:r>
              <a:rPr lang="it-IT" sz="1600" dirty="0" smtClean="0"/>
              <a:t>  la </a:t>
            </a:r>
            <a:r>
              <a:rPr lang="it-IT" sz="1600" dirty="0" smtClean="0"/>
              <a:t>riduzione e/o il frazionamento del rischio d’impresa, attraverso la separazione della componente operativa da quella immobiliare, anche con successiva locazione del medesimo immobile (a prezzo di mercato) alla scissa;</a:t>
            </a:r>
          </a:p>
          <a:p>
            <a:pPr lvl="0" algn="just">
              <a:buFont typeface="Wingdings" pitchFamily="2" charset="2"/>
              <a:buChar char="Ø"/>
            </a:pPr>
            <a:r>
              <a:rPr lang="it-IT" sz="1600" dirty="0" smtClean="0"/>
              <a:t>  l'esistenza </a:t>
            </a:r>
            <a:r>
              <a:rPr lang="it-IT" sz="1600" dirty="0" smtClean="0"/>
              <a:t>di un chiaro disegno imprenditoriale teso a costruire, con adeguati strumenti giuridici, un gruppo societario adeguatamente strutturato per poter ottimizzare, prospetticamente, le possibilità di valorizzazione dei propri "</a:t>
            </a:r>
            <a:r>
              <a:rPr lang="it-IT" sz="1600" dirty="0" err="1" smtClean="0"/>
              <a:t>assets</a:t>
            </a:r>
            <a:r>
              <a:rPr lang="it-IT" sz="1600" dirty="0" smtClean="0"/>
              <a:t>" immobiliari e mobiliari;</a:t>
            </a:r>
          </a:p>
          <a:p>
            <a:pPr lvl="0" algn="just">
              <a:buFont typeface="Wingdings" pitchFamily="2" charset="2"/>
              <a:buChar char="Ø"/>
            </a:pPr>
            <a:r>
              <a:rPr lang="it-IT" sz="1600" dirty="0" smtClean="0"/>
              <a:t>  l’esistenza </a:t>
            </a:r>
            <a:r>
              <a:rPr lang="it-IT" sz="1600" dirty="0" smtClean="0"/>
              <a:t>di fondate ragioni organizzative e di miglioramento strutturale e funzionale dell’impresa, anche a prescindere dalla forma societaria adottata, per finalità ad es. di passaggio generazionale;</a:t>
            </a:r>
          </a:p>
          <a:p>
            <a:pPr lvl="0" algn="just">
              <a:buFont typeface="Wingdings" pitchFamily="2" charset="2"/>
              <a:buChar char="Ø"/>
            </a:pPr>
            <a:r>
              <a:rPr lang="it-IT" sz="1600" dirty="0" smtClean="0"/>
              <a:t>  l’esistenza </a:t>
            </a:r>
            <a:r>
              <a:rPr lang="it-IT" sz="1600" dirty="0" smtClean="0"/>
              <a:t>di ragioni legate al perseguimento di determinati obiettivi di carattere gestionale, quali ad es. il raggiungimento di soglie dimensionali minime per poter competere sul mercato, il perseguimento di economie di scala produttive o commerciali, la razionalizzazione dei cicli produttivi e distributivi;</a:t>
            </a:r>
          </a:p>
          <a:p>
            <a:pPr lvl="0" algn="just">
              <a:buFont typeface="Wingdings" pitchFamily="2" charset="2"/>
              <a:buChar char="Ø"/>
            </a:pPr>
            <a:r>
              <a:rPr lang="it-IT" sz="1600" dirty="0" smtClean="0"/>
              <a:t>  l’esistenza </a:t>
            </a:r>
            <a:r>
              <a:rPr lang="it-IT" sz="1600" dirty="0" smtClean="0"/>
              <a:t>di ragioni legale alla volontà di limitare o contenere gli effetti dannosi di un deterioramento dei rapporti fra i soci, separando la compagine sociale della società scissa</a:t>
            </a:r>
            <a:r>
              <a:rPr lang="it-IT" sz="1600" dirty="0" smtClean="0"/>
              <a:t>.</a:t>
            </a:r>
            <a:r>
              <a:rPr lang="it-IT" dirty="0" smtClean="0"/>
              <a:t>   </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42</a:t>
            </a:fld>
            <a:endParaRPr lang="it-IT" dirty="0"/>
          </a:p>
        </p:txBody>
      </p:sp>
      <p:sp>
        <p:nvSpPr>
          <p:cNvPr id="4" name="Rettangolo 3"/>
          <p:cNvSpPr/>
          <p:nvPr/>
        </p:nvSpPr>
        <p:spPr>
          <a:xfrm>
            <a:off x="683568" y="980728"/>
            <a:ext cx="8064896" cy="5878532"/>
          </a:xfrm>
          <a:prstGeom prst="rect">
            <a:avLst/>
          </a:prstGeom>
        </p:spPr>
        <p:txBody>
          <a:bodyPr wrap="square">
            <a:spAutoFit/>
          </a:bodyPr>
          <a:lstStyle/>
          <a:p>
            <a:pPr algn="ctr"/>
            <a:r>
              <a:rPr lang="it-IT" sz="1400" b="1" dirty="0" smtClean="0"/>
              <a:t>                                                                                                                                                                           </a:t>
            </a:r>
          </a:p>
          <a:p>
            <a:pPr algn="ctr"/>
            <a:r>
              <a:rPr lang="it-IT" sz="2000" b="1" dirty="0" smtClean="0"/>
              <a:t>RIFLESSIONI CONCLUSIVE</a:t>
            </a:r>
            <a:endParaRPr lang="it-IT" sz="2000" dirty="0" smtClean="0"/>
          </a:p>
          <a:p>
            <a:pPr algn="just"/>
            <a:r>
              <a:rPr lang="it-IT" dirty="0" smtClean="0"/>
              <a:t>Già quasi 50 anni fa, la Commissione di studio per la riforma tributaria aveva evidenziato il </a:t>
            </a:r>
            <a:r>
              <a:rPr lang="it-IT" b="1" dirty="0" smtClean="0"/>
              <a:t>pericolo che una norma antielusiva nelle mani dell’amministrazione finanziaria, avrebbe prodotto inaccettabili distorsioni</a:t>
            </a:r>
            <a:r>
              <a:rPr lang="it-IT" dirty="0" smtClean="0"/>
              <a:t>, o meglio un “eccessivo potere discrezionale in sede di applicazione</a:t>
            </a:r>
            <a:r>
              <a:rPr lang="it-IT" dirty="0" smtClean="0"/>
              <a:t>”. </a:t>
            </a:r>
          </a:p>
          <a:p>
            <a:pPr algn="just"/>
            <a:r>
              <a:rPr lang="it-IT" dirty="0" smtClean="0"/>
              <a:t>Purtroppo </a:t>
            </a:r>
            <a:r>
              <a:rPr lang="it-IT" dirty="0" smtClean="0"/>
              <a:t>questi timori trovano oggi parziale conferma alla luce della prassi, ormai consolidata, di attribuire eccessivo spessore al presupposto delle valide ragioni economiche, quale elemento costitutivo e autosufficiente della fattispecie elusiva. </a:t>
            </a:r>
          </a:p>
          <a:p>
            <a:pPr algn="just"/>
            <a:r>
              <a:rPr lang="it-IT" dirty="0" smtClean="0"/>
              <a:t>Nella produzione del Comitato consultivo e dell’Agenzia delle entrate si propone  un modello di ragionamento costantemente incentrato sull’automatica commutazione dell’assenza di congrue logiche economiche in elusione.</a:t>
            </a:r>
          </a:p>
          <a:p>
            <a:pPr algn="just"/>
            <a:r>
              <a:rPr lang="it-IT" dirty="0" smtClean="0"/>
              <a:t>Infatti </a:t>
            </a:r>
            <a:r>
              <a:rPr lang="it-IT" b="1" dirty="0" smtClean="0"/>
              <a:t>secondo</a:t>
            </a:r>
            <a:r>
              <a:rPr lang="it-IT" dirty="0" smtClean="0"/>
              <a:t> tale predetta </a:t>
            </a:r>
            <a:r>
              <a:rPr lang="it-IT" b="1" dirty="0" smtClean="0"/>
              <a:t>impostazione, del Comitato e dell’Agenzia delle Entrate qualunque operazione, tra quelle tassativamente elencate al terzo comma dell’art. 37-bis, che comporti un vantaggio tributario, dovrebbe a questo punto considerarsi sempre elusiva</a:t>
            </a:r>
            <a:r>
              <a:rPr lang="it-IT" dirty="0" smtClean="0"/>
              <a:t> qualora non si fornisca la  </a:t>
            </a:r>
            <a:r>
              <a:rPr lang="it-IT" i="1" dirty="0" err="1" smtClean="0"/>
              <a:t>probatio</a:t>
            </a:r>
            <a:r>
              <a:rPr lang="it-IT" i="1" dirty="0" smtClean="0"/>
              <a:t> diabolica</a:t>
            </a:r>
            <a:r>
              <a:rPr lang="it-IT" dirty="0" smtClean="0"/>
              <a:t> delle valide ragioni economiche</a:t>
            </a:r>
            <a:r>
              <a:rPr lang="it-IT" dirty="0" smtClean="0"/>
              <a:t>. </a:t>
            </a:r>
          </a:p>
          <a:p>
            <a:pPr algn="just"/>
            <a:r>
              <a:rPr lang="it-IT" dirty="0" smtClean="0"/>
              <a:t>La </a:t>
            </a:r>
            <a:r>
              <a:rPr lang="it-IT" dirty="0" smtClean="0"/>
              <a:t>conseguenza diretta di un simile orientamento è di scendere a valutazioni di </a:t>
            </a:r>
            <a:r>
              <a:rPr lang="it-IT" dirty="0" err="1" smtClean="0"/>
              <a:t>meritevolezza</a:t>
            </a:r>
            <a:r>
              <a:rPr lang="it-IT" dirty="0" smtClean="0"/>
              <a:t> sostanziale in ordine al disegno finanziario perseguito, alla struttura societaria, alla composizione dei soci, alla loro conflittualità nonché alle prospettive d’ingresso di terzi. </a:t>
            </a: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43</a:t>
            </a:fld>
            <a:endParaRPr lang="it-IT" dirty="0"/>
          </a:p>
        </p:txBody>
      </p:sp>
      <p:sp>
        <p:nvSpPr>
          <p:cNvPr id="4" name="Rettangolo 3"/>
          <p:cNvSpPr/>
          <p:nvPr/>
        </p:nvSpPr>
        <p:spPr>
          <a:xfrm>
            <a:off x="683568" y="980728"/>
            <a:ext cx="8064896" cy="4216539"/>
          </a:xfrm>
          <a:prstGeom prst="rect">
            <a:avLst/>
          </a:prstGeom>
        </p:spPr>
        <p:txBody>
          <a:bodyPr wrap="square">
            <a:spAutoFit/>
          </a:bodyPr>
          <a:lstStyle/>
          <a:p>
            <a:pPr algn="ctr"/>
            <a:r>
              <a:rPr lang="it-IT" sz="1400" b="1" dirty="0" smtClean="0"/>
              <a:t>                                                                                                                                                                           </a:t>
            </a:r>
          </a:p>
          <a:p>
            <a:pPr algn="ctr"/>
            <a:r>
              <a:rPr lang="it-IT" sz="2000" b="1" dirty="0" smtClean="0"/>
              <a:t>RIFLESSIONI </a:t>
            </a:r>
            <a:r>
              <a:rPr lang="it-IT" sz="2000" b="1" dirty="0" smtClean="0"/>
              <a:t>CONCLUSIVE </a:t>
            </a:r>
            <a:r>
              <a:rPr lang="it-IT" sz="1400" b="1" dirty="0" smtClean="0"/>
              <a:t>- segue</a:t>
            </a:r>
            <a:endParaRPr lang="it-IT" sz="1400" dirty="0" smtClean="0"/>
          </a:p>
          <a:p>
            <a:pPr algn="just"/>
            <a:r>
              <a:rPr lang="it-IT" dirty="0" smtClean="0"/>
              <a:t>Alla descrizione delle strategie imprenditoriali si attribuisce quindi un ruolo decisivo, con la conclusione perversa che, ad una rappresentazione poco convincente o non sufficientemente persuasiva in sede di formulazione dell’istanza d’interpello, deriverà un verdetto di elusività. </a:t>
            </a:r>
            <a:r>
              <a:rPr lang="it-IT" dirty="0" smtClean="0"/>
              <a:t>Se </a:t>
            </a:r>
            <a:r>
              <a:rPr lang="it-IT" dirty="0" smtClean="0"/>
              <a:t>si pensa che le operazioni di riorganizzazione aziendale costituiscono il cuore della fattispecie elusiva indicata nell’art. 37-bis è chiaro che il disconoscimento degli effetti delle operazioni può ingenerare recuperi di una certa entità per le casse erariali, soprattutto perché la costruzione della motivazione della pretesa impositiva si presenta, come abbiamo avuto modo di evidenziare, in termini oggettivamente semplici</a:t>
            </a:r>
            <a:r>
              <a:rPr lang="it-IT" dirty="0" smtClean="0"/>
              <a:t>.</a:t>
            </a:r>
          </a:p>
          <a:p>
            <a:pPr algn="just"/>
            <a:endParaRPr lang="it-IT" dirty="0" smtClean="0"/>
          </a:p>
          <a:p>
            <a:pPr algn="just"/>
            <a:r>
              <a:rPr lang="it-IT" b="1" i="1" dirty="0" smtClean="0"/>
              <a:t>Le esigenze di gettito dell’amministrazione finanziaria, aggravate dalle lacune, dalle ambiguità e vaghezze terminologiche del legislatore tributario, hanno come risultato l’espansione oltre misura del concetto di elusione/abuso del diritto.</a:t>
            </a:r>
            <a:endParaRPr lang="it-IT"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44</a:t>
            </a:fld>
            <a:endParaRPr lang="it-IT" dirty="0"/>
          </a:p>
        </p:txBody>
      </p:sp>
      <p:sp>
        <p:nvSpPr>
          <p:cNvPr id="4" name="Rettangolo 3"/>
          <p:cNvSpPr/>
          <p:nvPr/>
        </p:nvSpPr>
        <p:spPr>
          <a:xfrm>
            <a:off x="683568" y="980728"/>
            <a:ext cx="8064896" cy="4216539"/>
          </a:xfrm>
          <a:prstGeom prst="rect">
            <a:avLst/>
          </a:prstGeom>
        </p:spPr>
        <p:txBody>
          <a:bodyPr wrap="square">
            <a:spAutoFit/>
          </a:bodyPr>
          <a:lstStyle/>
          <a:p>
            <a:pPr algn="ctr"/>
            <a:r>
              <a:rPr lang="it-IT" sz="1400" b="1" dirty="0" smtClean="0"/>
              <a:t>                                                                                                                                                                           </a:t>
            </a:r>
          </a:p>
          <a:p>
            <a:pPr algn="ctr"/>
            <a:r>
              <a:rPr lang="it-IT" sz="2000" b="1" dirty="0" smtClean="0"/>
              <a:t>RIFLESSIONI </a:t>
            </a:r>
            <a:r>
              <a:rPr lang="it-IT" sz="2000" b="1" dirty="0" smtClean="0"/>
              <a:t>CONCLUSIVE </a:t>
            </a:r>
            <a:r>
              <a:rPr lang="it-IT" sz="1400" b="1" dirty="0" smtClean="0"/>
              <a:t>- segue</a:t>
            </a:r>
            <a:endParaRPr lang="it-IT" sz="1400" dirty="0" smtClean="0"/>
          </a:p>
          <a:p>
            <a:pPr algn="just"/>
            <a:r>
              <a:rPr lang="it-IT" dirty="0" smtClean="0"/>
              <a:t>Riguardo gli auspici per una adeguata riforma, a cura del legislatore tributario, si segnala che la </a:t>
            </a:r>
            <a:r>
              <a:rPr lang="it-IT" b="1" dirty="0" smtClean="0"/>
              <a:t>Legge delega sulla Riforma del sistema fiscale (Legge n. 23/2014) </a:t>
            </a:r>
            <a:r>
              <a:rPr lang="it-IT" dirty="0" smtClean="0"/>
              <a:t>contiene criteri direttivi per introdurre anche nel nostro Ordinamento, una nozione generale di “</a:t>
            </a:r>
            <a:r>
              <a:rPr lang="it-IT" b="1" dirty="0" smtClean="0"/>
              <a:t>abuso del diritto</a:t>
            </a:r>
            <a:r>
              <a:rPr lang="it-IT" dirty="0" smtClean="0"/>
              <a:t>”. </a:t>
            </a:r>
            <a:endParaRPr lang="it-IT" dirty="0" smtClean="0"/>
          </a:p>
          <a:p>
            <a:pPr algn="just"/>
            <a:endParaRPr lang="it-IT" dirty="0" smtClean="0"/>
          </a:p>
          <a:p>
            <a:pPr algn="just"/>
            <a:r>
              <a:rPr lang="it-IT" dirty="0" smtClean="0"/>
              <a:t>Ritengo </a:t>
            </a:r>
            <a:r>
              <a:rPr lang="it-IT" dirty="0" smtClean="0"/>
              <a:t>personalmente che la futura disposizione debba avere una formulazione semplice. </a:t>
            </a:r>
            <a:r>
              <a:rPr lang="it-IT" dirty="0" smtClean="0"/>
              <a:t>A </a:t>
            </a:r>
            <a:r>
              <a:rPr lang="it-IT" dirty="0" smtClean="0"/>
              <a:t>tale riguardo sarebbe sufficiente collegare l’abuso del diritto a due elementi fondamentali:</a:t>
            </a:r>
          </a:p>
          <a:p>
            <a:pPr lvl="1" algn="just">
              <a:buFont typeface="Wingdings" pitchFamily="2" charset="2"/>
              <a:buChar char="Ø"/>
            </a:pPr>
            <a:r>
              <a:rPr lang="it-IT" dirty="0" smtClean="0"/>
              <a:t>  alla </a:t>
            </a:r>
            <a:r>
              <a:rPr lang="it-IT" dirty="0" smtClean="0"/>
              <a:t>condotta contraria alle regole di comportamento proprie della buona fede oggettiva;</a:t>
            </a:r>
          </a:p>
          <a:p>
            <a:pPr lvl="1" algn="just">
              <a:buFont typeface="Wingdings" pitchFamily="2" charset="2"/>
              <a:buChar char="Ø"/>
            </a:pPr>
            <a:r>
              <a:rPr lang="it-IT" dirty="0" smtClean="0"/>
              <a:t>  all’assenza </a:t>
            </a:r>
            <a:r>
              <a:rPr lang="it-IT" dirty="0" smtClean="0"/>
              <a:t>di valide ragioni, anche di natura non economica, atte a giustificare la condotta medesima.</a:t>
            </a:r>
          </a:p>
          <a:p>
            <a:r>
              <a:rPr lang="it-IT" dirty="0" smtClean="0"/>
              <a:t> </a:t>
            </a:r>
            <a:endParaRPr lang="it-I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45</a:t>
            </a:fld>
            <a:endParaRPr lang="it-IT" dirty="0"/>
          </a:p>
        </p:txBody>
      </p:sp>
      <p:sp>
        <p:nvSpPr>
          <p:cNvPr id="4" name="Rettangolo 3"/>
          <p:cNvSpPr/>
          <p:nvPr/>
        </p:nvSpPr>
        <p:spPr>
          <a:xfrm>
            <a:off x="539552" y="1268760"/>
            <a:ext cx="8064896" cy="2123658"/>
          </a:xfrm>
          <a:prstGeom prst="rect">
            <a:avLst/>
          </a:prstGeom>
        </p:spPr>
        <p:txBody>
          <a:bodyPr wrap="square">
            <a:spAutoFit/>
          </a:bodyPr>
          <a:lstStyle/>
          <a:p>
            <a:pPr algn="ctr"/>
            <a:r>
              <a:rPr lang="it-IT" sz="1400" b="1" dirty="0" smtClean="0"/>
              <a:t>                                                                                                                                                                           </a:t>
            </a:r>
          </a:p>
          <a:p>
            <a:pPr algn="ctr"/>
            <a:r>
              <a:rPr lang="it-IT" sz="2000" b="1" dirty="0" smtClean="0">
                <a:solidFill>
                  <a:srgbClr val="FF0000"/>
                </a:solidFill>
                <a:latin typeface="Arial" pitchFamily="34" charset="0"/>
                <a:cs typeface="Arial" pitchFamily="34" charset="0"/>
              </a:rPr>
              <a:t>TRASFERIMENTO DELLE PARTECIPAZIONI</a:t>
            </a:r>
          </a:p>
          <a:p>
            <a:pPr algn="ctr"/>
            <a:r>
              <a:rPr lang="it-IT" sz="2000" b="1" dirty="0" smtClean="0">
                <a:solidFill>
                  <a:srgbClr val="FF0000"/>
                </a:solidFill>
                <a:latin typeface="Arial" pitchFamily="34" charset="0"/>
                <a:cs typeface="Arial" pitchFamily="34" charset="0"/>
              </a:rPr>
              <a:t>ED ABUSO DEL DIRITTO</a:t>
            </a:r>
          </a:p>
          <a:p>
            <a:pPr algn="ctr"/>
            <a:r>
              <a:rPr lang="it-IT" sz="2000" b="1" dirty="0" smtClean="0">
                <a:solidFill>
                  <a:srgbClr val="FF0000"/>
                </a:solidFill>
                <a:latin typeface="Arial" pitchFamily="34" charset="0"/>
                <a:cs typeface="Arial" pitchFamily="34" charset="0"/>
              </a:rPr>
              <a:t/>
            </a:r>
            <a:br>
              <a:rPr lang="it-IT" sz="2000" b="1" dirty="0" smtClean="0">
                <a:solidFill>
                  <a:srgbClr val="FF000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D</a:t>
            </a:r>
            <a:r>
              <a:rPr lang="it-IT" sz="2000" b="1" dirty="0" smtClean="0">
                <a:solidFill>
                  <a:srgbClr val="002060"/>
                </a:solidFill>
                <a:cs typeface="Arial" pitchFamily="34" charset="0"/>
              </a:rPr>
              <a:t>ott. Emanuele FINALDI</a:t>
            </a:r>
          </a:p>
          <a:p>
            <a:pPr algn="ctr"/>
            <a:r>
              <a:rPr lang="it-IT" sz="2000" b="1" dirty="0" err="1" smtClean="0">
                <a:solidFill>
                  <a:srgbClr val="002060"/>
                </a:solidFill>
                <a:cs typeface="Arial" pitchFamily="34" charset="0"/>
              </a:rPr>
              <a:t>Lizzano</a:t>
            </a:r>
            <a:r>
              <a:rPr lang="it-IT" sz="2000" b="1" dirty="0" smtClean="0">
                <a:solidFill>
                  <a:srgbClr val="002060"/>
                </a:solidFill>
                <a:cs typeface="Arial" pitchFamily="34" charset="0"/>
              </a:rPr>
              <a:t> 21 Settembre 2014</a:t>
            </a:r>
            <a:endParaRPr lang="it-IT" sz="2000" dirty="0" smtClean="0"/>
          </a:p>
          <a:p>
            <a:r>
              <a:rPr lang="it-IT" dirty="0" smtClean="0"/>
              <a:t> </a:t>
            </a:r>
            <a:endParaRPr lang="it-IT" dirty="0"/>
          </a:p>
        </p:txBody>
      </p:sp>
      <p:sp>
        <p:nvSpPr>
          <p:cNvPr id="7" name="Rettangolo 6"/>
          <p:cNvSpPr/>
          <p:nvPr/>
        </p:nvSpPr>
        <p:spPr>
          <a:xfrm>
            <a:off x="683568" y="4077072"/>
            <a:ext cx="8064896" cy="1692771"/>
          </a:xfrm>
          <a:prstGeom prst="rect">
            <a:avLst/>
          </a:prstGeom>
        </p:spPr>
        <p:txBody>
          <a:bodyPr wrap="square">
            <a:spAutoFit/>
          </a:bodyPr>
          <a:lstStyle/>
          <a:p>
            <a:pPr algn="ctr"/>
            <a:r>
              <a:rPr lang="it-IT" sz="1400" b="1" dirty="0" smtClean="0"/>
              <a:t>                                                                                                                                                                           </a:t>
            </a:r>
          </a:p>
          <a:p>
            <a:pPr algn="ctr"/>
            <a:r>
              <a:rPr lang="it-IT" sz="3200" b="1" i="1" dirty="0" smtClean="0">
                <a:solidFill>
                  <a:srgbClr val="002060"/>
                </a:solidFill>
                <a:latin typeface="Arial" pitchFamily="34" charset="0"/>
                <a:cs typeface="Arial" pitchFamily="34" charset="0"/>
              </a:rPr>
              <a:t>GRAZIE PER L’ATTENZIONE</a:t>
            </a:r>
            <a:endParaRPr lang="it-IT" sz="3200" b="1" i="1" dirty="0" smtClean="0">
              <a:solidFill>
                <a:srgbClr val="002060"/>
              </a:solidFill>
              <a:latin typeface="Arial" pitchFamily="34" charset="0"/>
              <a:cs typeface="Arial" pitchFamily="34" charset="0"/>
            </a:endParaRPr>
          </a:p>
          <a:p>
            <a:pPr algn="ctr"/>
            <a:r>
              <a:rPr lang="it-IT" sz="2000" b="1" dirty="0" smtClean="0">
                <a:solidFill>
                  <a:srgbClr val="FF0000"/>
                </a:solidFill>
                <a:latin typeface="Arial" pitchFamily="34" charset="0"/>
                <a:cs typeface="Arial" pitchFamily="34" charset="0"/>
              </a:rPr>
              <a:t/>
            </a:r>
            <a:br>
              <a:rPr lang="it-IT" sz="2000" b="1" dirty="0" smtClean="0">
                <a:solidFill>
                  <a:srgbClr val="FF0000"/>
                </a:solidFill>
                <a:latin typeface="Arial" pitchFamily="34" charset="0"/>
                <a:cs typeface="Arial" pitchFamily="34" charset="0"/>
              </a:rPr>
            </a:br>
            <a:endParaRPr lang="it-IT" sz="2000" b="1" dirty="0" smtClean="0">
              <a:solidFill>
                <a:srgbClr val="002060"/>
              </a:solidFill>
              <a:cs typeface="Arial" pitchFamily="34" charset="0"/>
            </a:endParaRPr>
          </a:p>
          <a:p>
            <a:r>
              <a:rPr lang="it-IT" dirty="0" smtClean="0"/>
              <a:t> </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5</a:t>
            </a:fld>
            <a:endParaRPr lang="it-IT"/>
          </a:p>
        </p:txBody>
      </p:sp>
      <p:sp>
        <p:nvSpPr>
          <p:cNvPr id="76801" name="Rectangle 1"/>
          <p:cNvSpPr>
            <a:spLocks noChangeArrowheads="1"/>
          </p:cNvSpPr>
          <p:nvPr/>
        </p:nvSpPr>
        <p:spPr bwMode="auto">
          <a:xfrm>
            <a:off x="251520" y="1484784"/>
            <a:ext cx="849694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sz="2000" dirty="0" smtClean="0"/>
              <a:t>Il presente intervento, nell’ottica di esaminare in maniera approfondita i profili problematici ricollegati all’elusione fiscale ed all’abuso di diritto delle suddette operazioni straordinarie, prenderà in considerazione i seguenti aspetti:</a:t>
            </a:r>
          </a:p>
          <a:p>
            <a:pPr marL="457200" indent="-457200" algn="just">
              <a:buFont typeface="+mj-lt"/>
              <a:buAutoNum type="arabicPeriod"/>
            </a:pPr>
            <a:r>
              <a:rPr lang="it-IT" sz="2000" dirty="0" smtClean="0"/>
              <a:t>normativa predisposta in ambito tributario in materia di elusione e di abuso del diritto;</a:t>
            </a:r>
          </a:p>
          <a:p>
            <a:pPr marL="457200" indent="-457200" algn="just">
              <a:buFont typeface="+mj-lt"/>
              <a:buAutoNum type="arabicPeriod"/>
            </a:pPr>
            <a:r>
              <a:rPr lang="it-IT" sz="2000" dirty="0" smtClean="0"/>
              <a:t>possibili profili di elusione e/o di abuso del diritto ed in particolare quelli sui quali si è raggiunta ormai uniformità di interpretazione;</a:t>
            </a:r>
          </a:p>
          <a:p>
            <a:pPr marL="457200" indent="-457200" algn="just">
              <a:buFont typeface="+mj-lt"/>
              <a:buAutoNum type="arabicPeriod"/>
            </a:pPr>
            <a:r>
              <a:rPr lang="it-IT" sz="2000" dirty="0" smtClean="0"/>
              <a:t>ipotesi particolari di conferimento e scissione in cui si è posto il problema della qualificazione dell’operazione come “elusiva/abusiva”;</a:t>
            </a:r>
          </a:p>
          <a:p>
            <a:pPr marL="457200" indent="-457200" algn="just">
              <a:buFont typeface="+mj-lt"/>
              <a:buAutoNum type="arabicPeriod"/>
            </a:pPr>
            <a:r>
              <a:rPr lang="it-IT" sz="2000" dirty="0" smtClean="0"/>
              <a:t>orientamenti espressi  a riguardo dall’Amministrazione Finanziaria e dall’ormai estinto Comitato consultivo antielusivo;</a:t>
            </a:r>
          </a:p>
          <a:p>
            <a:pPr marL="457200" indent="-457200" algn="just">
              <a:buFont typeface="+mj-lt"/>
              <a:buAutoNum type="arabicPeriod"/>
            </a:pPr>
            <a:r>
              <a:rPr lang="it-IT" sz="2000" dirty="0" smtClean="0"/>
              <a:t>alcune pronunce salienti delle Commissioni </a:t>
            </a:r>
            <a:r>
              <a:rPr lang="it-IT" sz="2000" dirty="0" smtClean="0"/>
              <a:t>Tributarie, </a:t>
            </a:r>
            <a:r>
              <a:rPr lang="it-IT" sz="2000" dirty="0" smtClean="0"/>
              <a:t>della Corte di </a:t>
            </a:r>
            <a:r>
              <a:rPr lang="it-IT" sz="2000" dirty="0" smtClean="0"/>
              <a:t>Cassazione e della Corte di Giustizia UE;</a:t>
            </a:r>
            <a:endParaRPr lang="it-IT" sz="2000" dirty="0" smtClean="0"/>
          </a:p>
          <a:p>
            <a:pPr marL="457200" indent="-457200" algn="just">
              <a:buFont typeface="+mj-lt"/>
              <a:buAutoNum type="arabicPeriod"/>
            </a:pPr>
            <a:r>
              <a:rPr lang="it-IT" sz="2000" dirty="0" smtClean="0"/>
              <a:t>alcuni “consigli” al contribuente che si accinga a porre in essere tali operazioni straordinarie.</a:t>
            </a:r>
            <a:endParaRPr lang="it-IT"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6</a:t>
            </a:fld>
            <a:endParaRPr lang="it-IT"/>
          </a:p>
        </p:txBody>
      </p:sp>
      <p:sp>
        <p:nvSpPr>
          <p:cNvPr id="76801" name="Rectangle 1"/>
          <p:cNvSpPr>
            <a:spLocks noChangeArrowheads="1"/>
          </p:cNvSpPr>
          <p:nvPr/>
        </p:nvSpPr>
        <p:spPr bwMode="auto">
          <a:xfrm>
            <a:off x="251520" y="1946450"/>
            <a:ext cx="849694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b="1" dirty="0" smtClean="0"/>
              <a:t>ABUSO DEL DIRITTO</a:t>
            </a:r>
            <a:endParaRPr lang="it-IT" sz="2000" dirty="0" smtClean="0"/>
          </a:p>
          <a:p>
            <a:pPr algn="just"/>
            <a:r>
              <a:rPr lang="it-IT" sz="2000" dirty="0" smtClean="0"/>
              <a:t>Quando si parla di “</a:t>
            </a:r>
            <a:r>
              <a:rPr lang="it-IT" sz="2000" b="1" i="1" dirty="0" smtClean="0"/>
              <a:t>abuso del diritto</a:t>
            </a:r>
            <a:r>
              <a:rPr lang="it-IT" sz="2000" dirty="0" smtClean="0"/>
              <a:t>” in ambito tributario, ci si intende riferire, più specificatamente, all’applicazione del principio del “</a:t>
            </a:r>
            <a:r>
              <a:rPr lang="it-IT" sz="2000" b="1" i="1" dirty="0" smtClean="0"/>
              <a:t>divieto di abuso del diritto</a:t>
            </a:r>
            <a:r>
              <a:rPr lang="it-IT" sz="2000" dirty="0" smtClean="0"/>
              <a:t>”.</a:t>
            </a:r>
          </a:p>
          <a:p>
            <a:pPr algn="just"/>
            <a:r>
              <a:rPr lang="it-IT" sz="2000" dirty="0" smtClean="0"/>
              <a:t>L’abuso del diritto rappresenta una delle più controverse elaborazioni del sistema giuridico non solo italiano ma anche comunitario.</a:t>
            </a:r>
          </a:p>
          <a:p>
            <a:pPr algn="just"/>
            <a:r>
              <a:rPr lang="it-IT" sz="2000" dirty="0" smtClean="0"/>
              <a:t>In alcuni ordinamenti (Svizzera, Germania, Spagna) esso è stato espressamente codificato o addirittura </a:t>
            </a:r>
            <a:r>
              <a:rPr lang="it-IT" sz="2000" dirty="0" err="1" smtClean="0"/>
              <a:t>costituzionalizzato</a:t>
            </a:r>
            <a:r>
              <a:rPr lang="it-IT" sz="2000" dirty="0" smtClean="0"/>
              <a:t>, in altri, invece, (Italia, Francia) ha conservato lo status di (controversa) creazione dottrinale.</a:t>
            </a:r>
          </a:p>
          <a:p>
            <a:pPr algn="just"/>
            <a:r>
              <a:rPr lang="it-IT" sz="2000" dirty="0" smtClean="0"/>
              <a:t>Nel nostro ordinamento, in particolare, il principio di abuso non è stato recepito in termini </a:t>
            </a:r>
            <a:r>
              <a:rPr lang="it-IT" sz="2000" dirty="0" err="1" smtClean="0"/>
              <a:t>precettivi</a:t>
            </a:r>
            <a:r>
              <a:rPr lang="it-IT" sz="2000" dirty="0" smtClean="0"/>
              <a:t>, nonostante esso fosse stato previsto dal progetto ministeriale del codice civile.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7</a:t>
            </a:fld>
            <a:endParaRPr lang="it-IT" dirty="0"/>
          </a:p>
        </p:txBody>
      </p:sp>
      <p:sp>
        <p:nvSpPr>
          <p:cNvPr id="76801" name="Rectangle 1"/>
          <p:cNvSpPr>
            <a:spLocks noChangeArrowheads="1"/>
          </p:cNvSpPr>
          <p:nvPr/>
        </p:nvSpPr>
        <p:spPr bwMode="auto">
          <a:xfrm>
            <a:off x="251520" y="1330897"/>
            <a:ext cx="849694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b="1" dirty="0" smtClean="0"/>
              <a:t>DEFINIZIONE </a:t>
            </a:r>
            <a:r>
              <a:rPr lang="it-IT" sz="2000" b="1" dirty="0" err="1" smtClean="0"/>
              <a:t>DI</a:t>
            </a:r>
            <a:r>
              <a:rPr lang="it-IT" sz="2000" b="1" dirty="0" smtClean="0"/>
              <a:t> ABUSO DEL DIRITTO</a:t>
            </a:r>
            <a:endParaRPr lang="it-IT" sz="2000" dirty="0" smtClean="0"/>
          </a:p>
          <a:p>
            <a:pPr algn="just"/>
            <a:r>
              <a:rPr lang="it-IT" sz="2000" i="1" dirty="0" smtClean="0"/>
              <a:t>L’</a:t>
            </a:r>
            <a:r>
              <a:rPr lang="it-IT" sz="2000" b="1" i="1" dirty="0" smtClean="0"/>
              <a:t>abuso del diritto si realizzi quando un soggetto, pur esercitando un proprio diritto espressamente riconosciuto dalla legge, non persegue, in realtà, un fine meritevole di tutela da parte dell’ordinamento, ed anzi realizza un obiettivo ad esso contrario, non essendo quindi meritevole di tutela giurisprudenziale</a:t>
            </a:r>
            <a:r>
              <a:rPr lang="it-IT" sz="2000" i="1" dirty="0" smtClean="0"/>
              <a:t>.</a:t>
            </a:r>
          </a:p>
          <a:p>
            <a:pPr algn="just"/>
            <a:r>
              <a:rPr lang="it-IT" sz="2000" dirty="0" smtClean="0"/>
              <a:t>Pertanto l’abuso si sostanzia nel porre in essere atti o negozi giuridicamente validi ed efficaci, ma in funzione atipica, ovvero secondo criteri diversi da quelli imposti dalla natura della funzione per i quali sono stati regolamentati. </a:t>
            </a:r>
          </a:p>
          <a:p>
            <a:pPr algn="just"/>
            <a:r>
              <a:rPr lang="it-IT" sz="2000" dirty="0" smtClean="0"/>
              <a:t>In altri termini l’</a:t>
            </a:r>
            <a:r>
              <a:rPr lang="it-IT" sz="2000" b="1" i="1" dirty="0" smtClean="0"/>
              <a:t>abuso</a:t>
            </a:r>
            <a:r>
              <a:rPr lang="it-IT" sz="2000" dirty="0" smtClean="0"/>
              <a:t> </a:t>
            </a:r>
            <a:r>
              <a:rPr lang="it-IT" sz="2000" b="1" i="1" dirty="0" smtClean="0"/>
              <a:t>del diritto si traduce in un comportamento contrario alle regole di condotta improntate alla buona fede in senso oggettivo, comportamento che il contribuente tiene a danno dello Stato per il raggiungimento di finalità aliene a quelle che lo Stato stesso ha assunto come proprie e che anzi esso considera radicalmente prive di protezione</a:t>
            </a:r>
            <a:r>
              <a:rPr lang="it-IT" sz="2000" dirty="0" smtClean="0"/>
              <a:t>. </a:t>
            </a:r>
          </a:p>
          <a:p>
            <a:pPr algn="just"/>
            <a:r>
              <a:rPr lang="it-IT" sz="2000" dirty="0" smtClean="0"/>
              <a:t>Il divieto di abuso di diritto quindi è una regola di condotta, il cui perno è la “buona fede oggettiva”. L’abuso non si realizza se il contribuente dimostra che la forma prescelta risponde a ragioni extrafiscali meritevoli di tutela.</a:t>
            </a:r>
            <a:endParaRPr lang="it-IT" sz="2000" i="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8</a:t>
            </a:fld>
            <a:endParaRPr lang="it-IT" dirty="0"/>
          </a:p>
        </p:txBody>
      </p:sp>
      <p:sp>
        <p:nvSpPr>
          <p:cNvPr id="76801" name="Rectangle 1"/>
          <p:cNvSpPr>
            <a:spLocks noChangeArrowheads="1"/>
          </p:cNvSpPr>
          <p:nvPr/>
        </p:nvSpPr>
        <p:spPr bwMode="auto">
          <a:xfrm>
            <a:off x="251520" y="1484789"/>
            <a:ext cx="849694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b="1" dirty="0" smtClean="0"/>
              <a:t>SOSTANZIALE EQUIVALENZA FRA ABUSO DEL DIRITTO ED ELUSIONE FISCALE</a:t>
            </a:r>
          </a:p>
          <a:p>
            <a:r>
              <a:rPr lang="it-IT" sz="2000" b="1" dirty="0" smtClean="0"/>
              <a:t>IN AMBITO TRIBUTARIO</a:t>
            </a:r>
          </a:p>
          <a:p>
            <a:pPr algn="just"/>
            <a:r>
              <a:rPr lang="it-IT" sz="2000" dirty="0" smtClean="0"/>
              <a:t>In ambito tributario, sussiste una sostanziale equivalenza tra abuso del diritto ed elusione fiscale. Sono, in un certo senso, due facce della stessa medaglia: </a:t>
            </a:r>
          </a:p>
          <a:p>
            <a:pPr marL="457200" lvl="0" indent="-457200" algn="just">
              <a:buFont typeface="Wingdings" pitchFamily="2" charset="2"/>
              <a:buChar char="Ø"/>
            </a:pPr>
            <a:r>
              <a:rPr lang="it-IT" sz="2000" dirty="0" smtClean="0"/>
              <a:t>l’abuso del diritto enfatizza il comportamento attivo di utilizzazione distorta delle norme che compongono l’ordinamento tributario, </a:t>
            </a:r>
          </a:p>
          <a:p>
            <a:pPr marL="457200" indent="-457200" algn="just">
              <a:buFont typeface="Wingdings" pitchFamily="2" charset="2"/>
              <a:buChar char="Ø"/>
            </a:pPr>
            <a:r>
              <a:rPr lang="it-IT" sz="2000" dirty="0" smtClean="0"/>
              <a:t>mentre l’elusione fiscale enfatizza il comportamento attivo di aggiramento delle finalità sottostanti alle norme che compongono l’ordinamento tributario.</a:t>
            </a:r>
          </a:p>
          <a:p>
            <a:pPr indent="-457200" algn="just"/>
            <a:r>
              <a:rPr lang="it-IT" sz="2000" dirty="0" smtClean="0"/>
              <a:t>Tale sostanziale sovrapposizione fra le due fattispecie è riscontrabile sia in ambito comunitario che in ambito domestico. </a:t>
            </a:r>
          </a:p>
          <a:p>
            <a:pPr indent="-457200" algn="just"/>
            <a:r>
              <a:rPr lang="it-IT" sz="2000" dirty="0" smtClean="0"/>
              <a:t>A </a:t>
            </a:r>
            <a:r>
              <a:rPr lang="it-IT" sz="2000" b="1" dirty="0" smtClean="0"/>
              <a:t>livello comunitario </a:t>
            </a:r>
            <a:r>
              <a:rPr lang="it-IT" sz="2000" dirty="0" smtClean="0"/>
              <a:t>si ricordano due pronunce della Corte di giustizia dell’Unione Europea:</a:t>
            </a:r>
          </a:p>
          <a:p>
            <a:pPr indent="-457200" algn="just">
              <a:buFont typeface="Wingdings" pitchFamily="2" charset="2"/>
              <a:buChar char="Ø"/>
            </a:pPr>
            <a:r>
              <a:rPr lang="it-IT" sz="2000" b="1" i="1" dirty="0" smtClean="0"/>
              <a:t>caso Halifax</a:t>
            </a:r>
            <a:endParaRPr lang="it-IT" sz="2000" b="1" dirty="0" smtClean="0"/>
          </a:p>
          <a:p>
            <a:pPr indent="-457200" algn="just">
              <a:buFont typeface="Wingdings" pitchFamily="2" charset="2"/>
              <a:buChar char="Ø"/>
            </a:pPr>
            <a:r>
              <a:rPr lang="it-IT" sz="2000" b="1" i="1" dirty="0" smtClean="0"/>
              <a:t>caso Part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620688"/>
            <a:ext cx="7772400" cy="578495"/>
          </a:xfrm>
        </p:spPr>
        <p:txBody>
          <a:bodyPr>
            <a:normAutofit/>
          </a:bodyPr>
          <a:lstStyle/>
          <a:p>
            <a:r>
              <a:rPr lang="it-IT" sz="1400" b="1" dirty="0" smtClean="0">
                <a:solidFill>
                  <a:srgbClr val="FF0000"/>
                </a:solidFill>
                <a:latin typeface="Arial" pitchFamily="34" charset="0"/>
                <a:cs typeface="Arial" pitchFamily="34" charset="0"/>
              </a:rPr>
              <a:t>TRASFERIMENTO DELLE PARTECIPAZIONI ED ABUSO DEL DIRITTO</a:t>
            </a:r>
            <a:r>
              <a:rPr lang="it-IT" sz="1400" b="1" dirty="0">
                <a:solidFill>
                  <a:srgbClr val="FF0000"/>
                </a:solidFill>
                <a:latin typeface="Arial" pitchFamily="34" charset="0"/>
                <a:cs typeface="Arial" pitchFamily="34" charset="0"/>
              </a:rPr>
              <a:t/>
            </a:r>
            <a:br>
              <a:rPr lang="it-IT" sz="1400" b="1" dirty="0">
                <a:solidFill>
                  <a:srgbClr val="FF0000"/>
                </a:solidFill>
                <a:latin typeface="Arial" pitchFamily="34" charset="0"/>
                <a:cs typeface="Arial" pitchFamily="34" charset="0"/>
              </a:rPr>
            </a:br>
            <a:endParaRPr lang="it-IT" sz="1600" b="1" dirty="0">
              <a:solidFill>
                <a:srgbClr val="002060"/>
              </a:solidFill>
              <a:latin typeface="+mn-lt"/>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51520" y="332656"/>
            <a:ext cx="971550" cy="952500"/>
          </a:xfrm>
          <a:prstGeom prst="rect">
            <a:avLst/>
          </a:prstGeom>
          <a:noFill/>
          <a:ln w="9525">
            <a:noFill/>
            <a:miter lim="800000"/>
            <a:headEnd/>
            <a:tailEnd/>
          </a:ln>
        </p:spPr>
      </p:pic>
      <p:sp>
        <p:nvSpPr>
          <p:cNvPr id="1030" name="Rectangle 6"/>
          <p:cNvSpPr>
            <a:spLocks noChangeArrowheads="1"/>
          </p:cNvSpPr>
          <p:nvPr/>
        </p:nvSpPr>
        <p:spPr bwMode="auto">
          <a:xfrm>
            <a:off x="1475656" y="188640"/>
            <a:ext cx="6805325"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8DB3E2"/>
                </a:solidFill>
                <a:effectLst/>
                <a:latin typeface="Arial" pitchFamily="34" charset="0"/>
                <a:ea typeface="Times New Roman" pitchFamily="18" charset="0"/>
                <a:cs typeface="Calibri" pitchFamily="34" charset="0"/>
              </a:rPr>
              <a:t>CONVEGNO</a:t>
            </a:r>
          </a:p>
          <a:p>
            <a:pPr marL="0" marR="0" lvl="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8DB3E2"/>
                </a:solidFill>
                <a:latin typeface="Arial" pitchFamily="34" charset="0"/>
                <a:cs typeface="Arial" pitchFamily="34" charset="0"/>
              </a:rPr>
              <a:t>PROFESSIONI A CONFRONTO CON NUOVE DISPOSIZIONI CIVILISTICHE E COMMERCIALI</a:t>
            </a:r>
          </a:p>
          <a:p>
            <a:pPr marL="0" marR="0" lvl="0" indent="0" algn="ctr" defTabSz="914400" rtl="0" eaLnBrk="1" fontAlgn="base" latinLnBrk="0" hangingPunct="1">
              <a:lnSpc>
                <a:spcPct val="100000"/>
              </a:lnSpc>
              <a:spcBef>
                <a:spcPct val="0"/>
              </a:spcBef>
              <a:spcAft>
                <a:spcPct val="0"/>
              </a:spcAft>
              <a:buClrTx/>
              <a:buSzTx/>
              <a:buFontTx/>
              <a:buNone/>
              <a:tabLst/>
            </a:pPr>
            <a:endParaRPr lang="it-IT" sz="1200" b="1" dirty="0" smtClean="0">
              <a:solidFill>
                <a:srgbClr val="8DB3E2"/>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egnaposto numero diapositiva 10"/>
          <p:cNvSpPr>
            <a:spLocks noGrp="1"/>
          </p:cNvSpPr>
          <p:nvPr>
            <p:ph type="sldNum" sz="quarter" idx="12"/>
          </p:nvPr>
        </p:nvSpPr>
        <p:spPr/>
        <p:txBody>
          <a:bodyPr/>
          <a:lstStyle/>
          <a:p>
            <a:fld id="{B007B441-5312-499D-93C3-6E37886527FA}" type="slidenum">
              <a:rPr lang="it-IT" smtClean="0"/>
              <a:pPr/>
              <a:t>9</a:t>
            </a:fld>
            <a:endParaRPr lang="it-IT" dirty="0"/>
          </a:p>
        </p:txBody>
      </p:sp>
      <p:sp>
        <p:nvSpPr>
          <p:cNvPr id="76801" name="Rectangle 1"/>
          <p:cNvSpPr>
            <a:spLocks noChangeArrowheads="1"/>
          </p:cNvSpPr>
          <p:nvPr/>
        </p:nvSpPr>
        <p:spPr bwMode="auto">
          <a:xfrm>
            <a:off x="251520" y="1330902"/>
            <a:ext cx="849694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t-IT" sz="2000" b="1" i="1" u="sng" dirty="0" smtClean="0"/>
              <a:t>Pronuncia Corte Giustizia UE - Caso Halifax:</a:t>
            </a:r>
          </a:p>
          <a:p>
            <a:pPr algn="just"/>
            <a:r>
              <a:rPr lang="it-IT" sz="2000" i="1" dirty="0" smtClean="0"/>
              <a:t>“perché possa parlarsi di comportamento abusivo, le operazioni controverse devono, nonostante l’applicazione formale delle condizioni previste dalle pertinenti disposizioni della </a:t>
            </a:r>
            <a:r>
              <a:rPr lang="it-IT" sz="2000" i="1" dirty="0" err="1" smtClean="0"/>
              <a:t>VI</a:t>
            </a:r>
            <a:r>
              <a:rPr lang="it-IT" sz="2000" i="1" dirty="0" smtClean="0"/>
              <a:t> direttiva e dalla legislazione nazionale che la traspone, procurare un vantaggio fiscale la cui concessione sarebbe contraria all’obiettivo perseguito da quelle stesse disposizioni” </a:t>
            </a:r>
            <a:r>
              <a:rPr lang="it-IT" sz="2000" dirty="0" smtClean="0"/>
              <a:t>e deve </a:t>
            </a:r>
            <a:r>
              <a:rPr lang="it-IT" sz="2000" i="1" dirty="0" smtClean="0"/>
              <a:t>“altresì risultare, da un insieme di elementi obiettivi, che le dette operazioni hanno essenzialmente lo scopo di ottenere un vantaggio fiscale”</a:t>
            </a:r>
            <a:r>
              <a:rPr lang="it-IT" sz="2000" dirty="0" smtClean="0"/>
              <a:t>.</a:t>
            </a:r>
            <a:endParaRPr lang="it-IT" sz="2000" i="1" u="sng" dirty="0" smtClean="0"/>
          </a:p>
          <a:p>
            <a:pPr algn="just"/>
            <a:r>
              <a:rPr lang="it-IT" sz="2000" b="1" i="1" u="sng" dirty="0" smtClean="0"/>
              <a:t>Pronuncia Corte Giustizia UE – Caso Part Service:</a:t>
            </a:r>
          </a:p>
          <a:p>
            <a:pPr algn="just"/>
            <a:r>
              <a:rPr lang="it-IT" sz="2000" i="1" dirty="0" smtClean="0"/>
              <a:t>“si è in presenza di una pratica abusiva anche qualora il perseguimento di una vantaggio fiscale costituisca lo scopo essenziale dell’operazione o delle operazioni poste in essere, ancorché non esclusivo”. </a:t>
            </a:r>
          </a:p>
          <a:p>
            <a:pPr algn="just"/>
            <a:r>
              <a:rPr lang="it-IT" sz="2000" i="1" dirty="0" smtClean="0"/>
              <a:t>Pertanto </a:t>
            </a:r>
            <a:r>
              <a:rPr lang="it-IT" sz="2000" b="1" i="1" dirty="0" smtClean="0"/>
              <a:t>per i giudici comunitari l’operazione abusiva non si realizza in presenza di un vantaggio fiscale tout court, ma quando il fatto economico posto in essere dal contribuente determina un risparmio fiscale non legittimo in quanto contrario alla norma di legge</a:t>
            </a:r>
            <a:r>
              <a:rPr lang="it-IT" sz="2000" dirty="0" smtClean="0"/>
              <a:t>.</a:t>
            </a:r>
            <a:endParaRPr lang="it-IT" sz="2000" i="1" dirty="0" smtClean="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8696</Words>
  <Application>Microsoft Office PowerPoint</Application>
  <PresentationFormat>Presentazione su schermo (4:3)</PresentationFormat>
  <Paragraphs>440</Paragraphs>
  <Slides>45</Slides>
  <Notes>1</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Tema di Office</vt:lpstr>
      <vt:lpstr>CONVEGNO PROFESSIONI A CONFRONTO CON NUOVE DISPOSIZIONI CIVILISTICHE E COMMERCIALI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lpstr>TRASFERIMENTO DELLE PARTECIPAZIONI ED ABUSO DEL DIRITTO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TRASFERIMENTO DELLE PARTECIPAZIONI ED ABUSO DEL DIRITTO Dott. Emanuele FINALDI</dc:title>
  <dc:creator>agsuser</dc:creator>
  <cp:lastModifiedBy>agsuser</cp:lastModifiedBy>
  <cp:revision>111</cp:revision>
  <dcterms:created xsi:type="dcterms:W3CDTF">2014-09-07T16:14:56Z</dcterms:created>
  <dcterms:modified xsi:type="dcterms:W3CDTF">2014-09-14T21:18:40Z</dcterms:modified>
</cp:coreProperties>
</file>