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0" d="100"/>
          <a:sy n="90" d="100"/>
        </p:scale>
        <p:origin x="-126" y="-150"/>
      </p:cViewPr>
      <p:guideLst>
        <p:guide orient="horz" pos="2160"/>
        <p:guide pos="3840"/>
      </p:guideLst>
    </p:cSldViewPr>
  </p:slideViewPr>
  <p:notesTextViewPr>
    <p:cViewPr>
      <p:scale>
        <a:sx n="1" d="1"/>
        <a:sy n="1" d="1"/>
      </p:scale>
      <p:origin x="0" y="0"/>
    </p:cViewPr>
  </p:notesTextViewPr>
  <p:notesViewPr>
    <p:cSldViewPr snapToGrid="0">
      <p:cViewPr varScale="1">
        <p:scale>
          <a:sx n="88" d="100"/>
          <a:sy n="88" d="100"/>
        </p:scale>
        <p:origin x="382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E88CDBC-C63B-4B98-8007-84610E0EFA8C}" type="datetimeFigureOut">
              <a:rPr lang="it-IT" smtClean="0"/>
              <a:t>29/04/2014</a:t>
            </a:fld>
            <a:endParaRPr lang="it-IT"/>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2B59043-843E-4E42-B261-ED602F1C6F4A}" type="slidenum">
              <a:rPr lang="it-IT" smtClean="0"/>
              <a:t>‹N›</a:t>
            </a:fld>
            <a:endParaRPr lang="it-IT"/>
          </a:p>
        </p:txBody>
      </p:sp>
    </p:spTree>
    <p:extLst>
      <p:ext uri="{BB962C8B-B14F-4D97-AF65-F5344CB8AC3E}">
        <p14:creationId xmlns:p14="http://schemas.microsoft.com/office/powerpoint/2010/main" val="126873793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it-IT" smtClean="0"/>
              <a:t>Fare clic per modificare lo stile del titolo</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8104BA5-68C2-4786-BFD3-EA5316384238}" type="datetimeFigureOut">
              <a:rPr lang="it-IT" smtClean="0"/>
              <a:t>29/04/2014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a:xfrm>
            <a:off x="9255346" y="2750337"/>
            <a:ext cx="1171888" cy="1356442"/>
          </a:xfrm>
        </p:spPr>
        <p:txBody>
          <a:bodyPr/>
          <a:lstStyle/>
          <a:p>
            <a:fld id="{6C3AD03F-6476-4C96-98DE-C5B79B24F488}" type="slidenum">
              <a:rPr lang="it-IT" smtClean="0"/>
              <a:t>‹N›</a:t>
            </a:fld>
            <a:endParaRPr lang="it-IT"/>
          </a:p>
        </p:txBody>
      </p:sp>
    </p:spTree>
    <p:extLst>
      <p:ext uri="{BB962C8B-B14F-4D97-AF65-F5344CB8AC3E}">
        <p14:creationId xmlns:p14="http://schemas.microsoft.com/office/powerpoint/2010/main" val="1268141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38104BA5-68C2-4786-BFD3-EA5316384238}" type="datetimeFigureOut">
              <a:rPr lang="it-IT" smtClean="0"/>
              <a:t>29/04/2014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a:xfrm>
            <a:off x="10729455" y="4711309"/>
            <a:ext cx="1154151" cy="1090789"/>
          </a:xfrm>
        </p:spPr>
        <p:txBody>
          <a:bodyPr/>
          <a:lstStyle/>
          <a:p>
            <a:fld id="{6C3AD03F-6476-4C96-98DE-C5B79B24F488}" type="slidenum">
              <a:rPr lang="it-IT" smtClean="0"/>
              <a:t>‹N›</a:t>
            </a:fld>
            <a:endParaRPr lang="it-IT"/>
          </a:p>
        </p:txBody>
      </p:sp>
    </p:spTree>
    <p:extLst>
      <p:ext uri="{BB962C8B-B14F-4D97-AF65-F5344CB8AC3E}">
        <p14:creationId xmlns:p14="http://schemas.microsoft.com/office/powerpoint/2010/main" val="674143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38104BA5-68C2-4786-BFD3-EA5316384238}" type="datetimeFigureOut">
              <a:rPr lang="it-IT" smtClean="0"/>
              <a:t>29/04/2014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a:xfrm>
            <a:off x="10729455" y="4711615"/>
            <a:ext cx="1154151" cy="1090789"/>
          </a:xfrm>
        </p:spPr>
        <p:txBody>
          <a:bodyPr/>
          <a:lstStyle/>
          <a:p>
            <a:fld id="{6C3AD03F-6476-4C96-98DE-C5B79B24F488}" type="slidenum">
              <a:rPr lang="it-IT" smtClean="0"/>
              <a:t>‹N›</a:t>
            </a:fld>
            <a:endParaRPr lang="it-IT"/>
          </a:p>
        </p:txBody>
      </p:sp>
    </p:spTree>
    <p:extLst>
      <p:ext uri="{BB962C8B-B14F-4D97-AF65-F5344CB8AC3E}">
        <p14:creationId xmlns:p14="http://schemas.microsoft.com/office/powerpoint/2010/main" val="24323831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it-IT" smtClean="0"/>
              <a:t>Fare clic per modificare lo stile del titolo</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38104BA5-68C2-4786-BFD3-EA5316384238}" type="datetimeFigureOut">
              <a:rPr lang="it-IT" smtClean="0"/>
              <a:t>29/04/2014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a:xfrm>
            <a:off x="10729455" y="4709925"/>
            <a:ext cx="1154151" cy="1090789"/>
          </a:xfrm>
        </p:spPr>
        <p:txBody>
          <a:bodyPr/>
          <a:lstStyle/>
          <a:p>
            <a:fld id="{6C3AD03F-6476-4C96-98DE-C5B79B24F488}" type="slidenum">
              <a:rPr lang="it-IT" smtClean="0"/>
              <a:t>‹N›</a:t>
            </a:fld>
            <a:endParaRPr lang="it-IT"/>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40702202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38104BA5-68C2-4786-BFD3-EA5316384238}" type="datetimeFigureOut">
              <a:rPr lang="it-IT" smtClean="0"/>
              <a:t>29/04/2014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a:xfrm>
            <a:off x="10729455" y="4709925"/>
            <a:ext cx="1154151" cy="1090789"/>
          </a:xfrm>
        </p:spPr>
        <p:txBody>
          <a:bodyPr/>
          <a:lstStyle/>
          <a:p>
            <a:fld id="{6C3AD03F-6476-4C96-98DE-C5B79B24F488}" type="slidenum">
              <a:rPr lang="it-IT" smtClean="0"/>
              <a:t>‹N›</a:t>
            </a:fld>
            <a:endParaRPr lang="it-IT"/>
          </a:p>
        </p:txBody>
      </p:sp>
    </p:spTree>
    <p:extLst>
      <p:ext uri="{BB962C8B-B14F-4D97-AF65-F5344CB8AC3E}">
        <p14:creationId xmlns:p14="http://schemas.microsoft.com/office/powerpoint/2010/main" val="1684288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it-IT" smtClean="0"/>
              <a:t>Fare clic per modificare lo stile del titolo</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3" name="Date Placeholder 2"/>
          <p:cNvSpPr>
            <a:spLocks noGrp="1"/>
          </p:cNvSpPr>
          <p:nvPr>
            <p:ph type="dt" sz="half" idx="10"/>
          </p:nvPr>
        </p:nvSpPr>
        <p:spPr/>
        <p:txBody>
          <a:bodyPr/>
          <a:lstStyle/>
          <a:p>
            <a:fld id="{38104BA5-68C2-4786-BFD3-EA5316384238}" type="datetimeFigureOut">
              <a:rPr lang="it-IT" smtClean="0"/>
              <a:t>29/04/2014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6C3AD03F-6476-4C96-98DE-C5B79B24F488}" type="slidenum">
              <a:rPr lang="it-IT" smtClean="0"/>
              <a:t>‹N›</a:t>
            </a:fld>
            <a:endParaRPr lang="it-IT"/>
          </a:p>
        </p:txBody>
      </p:sp>
    </p:spTree>
    <p:extLst>
      <p:ext uri="{BB962C8B-B14F-4D97-AF65-F5344CB8AC3E}">
        <p14:creationId xmlns:p14="http://schemas.microsoft.com/office/powerpoint/2010/main" val="3969603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it-IT" smtClean="0"/>
              <a:t>Fare clic per modificare lo stile del titolo</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3" name="Date Placeholder 2"/>
          <p:cNvSpPr>
            <a:spLocks noGrp="1"/>
          </p:cNvSpPr>
          <p:nvPr>
            <p:ph type="dt" sz="half" idx="10"/>
          </p:nvPr>
        </p:nvSpPr>
        <p:spPr/>
        <p:txBody>
          <a:bodyPr/>
          <a:lstStyle/>
          <a:p>
            <a:fld id="{38104BA5-68C2-4786-BFD3-EA5316384238}" type="datetimeFigureOut">
              <a:rPr lang="it-IT" smtClean="0"/>
              <a:t>29/04/2014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6C3AD03F-6476-4C96-98DE-C5B79B24F488}" type="slidenum">
              <a:rPr lang="it-IT" smtClean="0"/>
              <a:t>‹N›</a:t>
            </a:fld>
            <a:endParaRPr lang="it-IT"/>
          </a:p>
        </p:txBody>
      </p:sp>
    </p:spTree>
    <p:extLst>
      <p:ext uri="{BB962C8B-B14F-4D97-AF65-F5344CB8AC3E}">
        <p14:creationId xmlns:p14="http://schemas.microsoft.com/office/powerpoint/2010/main" val="23827168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38104BA5-68C2-4786-BFD3-EA5316384238}" type="datetimeFigureOut">
              <a:rPr lang="it-IT" smtClean="0"/>
              <a:t>29/04/2014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C3AD03F-6476-4C96-98DE-C5B79B24F488}" type="slidenum">
              <a:rPr lang="it-IT" smtClean="0"/>
              <a:t>‹N›</a:t>
            </a:fld>
            <a:endParaRPr lang="it-IT"/>
          </a:p>
        </p:txBody>
      </p:sp>
    </p:spTree>
    <p:extLst>
      <p:ext uri="{BB962C8B-B14F-4D97-AF65-F5344CB8AC3E}">
        <p14:creationId xmlns:p14="http://schemas.microsoft.com/office/powerpoint/2010/main" val="3046379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38104BA5-68C2-4786-BFD3-EA5316384238}" type="datetimeFigureOut">
              <a:rPr lang="it-IT" smtClean="0"/>
              <a:t>29/04/2014</a:t>
            </a:fld>
            <a:endParaRPr lang="it-IT"/>
          </a:p>
        </p:txBody>
      </p:sp>
      <p:sp>
        <p:nvSpPr>
          <p:cNvPr id="5" name="Footer Placeholder 4"/>
          <p:cNvSpPr>
            <a:spLocks noGrp="1"/>
          </p:cNvSpPr>
          <p:nvPr>
            <p:ph type="ftr" sz="quarter" idx="11"/>
          </p:nvPr>
        </p:nvSpPr>
        <p:spPr>
          <a:xfrm>
            <a:off x="680321" y="5936188"/>
            <a:ext cx="6126805" cy="365125"/>
          </a:xfrm>
        </p:spPr>
        <p:txBody>
          <a:bodyPr/>
          <a:lstStyle/>
          <a:p>
            <a:endParaRPr lang="it-IT"/>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C3AD03F-6476-4C96-98DE-C5B79B24F488}" type="slidenum">
              <a:rPr lang="it-IT" smtClean="0"/>
              <a:t>‹N›</a:t>
            </a:fld>
            <a:endParaRPr lang="it-IT"/>
          </a:p>
        </p:txBody>
      </p:sp>
    </p:spTree>
    <p:extLst>
      <p:ext uri="{BB962C8B-B14F-4D97-AF65-F5344CB8AC3E}">
        <p14:creationId xmlns:p14="http://schemas.microsoft.com/office/powerpoint/2010/main" val="3430015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38104BA5-68C2-4786-BFD3-EA5316384238}" type="datetimeFigureOut">
              <a:rPr lang="it-IT" smtClean="0"/>
              <a:t>29/04/2014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C3AD03F-6476-4C96-98DE-C5B79B24F488}" type="slidenum">
              <a:rPr lang="it-IT" smtClean="0"/>
              <a:t>‹N›</a:t>
            </a:fld>
            <a:endParaRPr lang="it-IT"/>
          </a:p>
        </p:txBody>
      </p:sp>
    </p:spTree>
    <p:extLst>
      <p:ext uri="{BB962C8B-B14F-4D97-AF65-F5344CB8AC3E}">
        <p14:creationId xmlns:p14="http://schemas.microsoft.com/office/powerpoint/2010/main" val="3274210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38104BA5-68C2-4786-BFD3-EA5316384238}" type="datetimeFigureOut">
              <a:rPr lang="it-IT" smtClean="0"/>
              <a:t>29/04/2014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a:xfrm>
            <a:off x="10729455" y="2869895"/>
            <a:ext cx="1154151" cy="1090789"/>
          </a:xfrm>
        </p:spPr>
        <p:txBody>
          <a:bodyPr/>
          <a:lstStyle/>
          <a:p>
            <a:fld id="{6C3AD03F-6476-4C96-98DE-C5B79B24F488}" type="slidenum">
              <a:rPr lang="it-IT" smtClean="0"/>
              <a:t>‹N›</a:t>
            </a:fld>
            <a:endParaRPr lang="it-IT"/>
          </a:p>
        </p:txBody>
      </p:sp>
    </p:spTree>
    <p:extLst>
      <p:ext uri="{BB962C8B-B14F-4D97-AF65-F5344CB8AC3E}">
        <p14:creationId xmlns:p14="http://schemas.microsoft.com/office/powerpoint/2010/main" val="1624550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38104BA5-68C2-4786-BFD3-EA5316384238}" type="datetimeFigureOut">
              <a:rPr lang="it-IT" smtClean="0"/>
              <a:t>29/04/2014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C3AD03F-6476-4C96-98DE-C5B79B24F488}" type="slidenum">
              <a:rPr lang="it-IT" smtClean="0"/>
              <a:t>‹N›</a:t>
            </a:fld>
            <a:endParaRPr lang="it-IT"/>
          </a:p>
        </p:txBody>
      </p:sp>
    </p:spTree>
    <p:extLst>
      <p:ext uri="{BB962C8B-B14F-4D97-AF65-F5344CB8AC3E}">
        <p14:creationId xmlns:p14="http://schemas.microsoft.com/office/powerpoint/2010/main" val="2179028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680322" y="3030008"/>
            <a:ext cx="4698355" cy="2906179"/>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5594123" y="3030008"/>
            <a:ext cx="4700059" cy="2906179"/>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38104BA5-68C2-4786-BFD3-EA5316384238}" type="datetimeFigureOut">
              <a:rPr lang="it-IT" smtClean="0"/>
              <a:t>29/04/2014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6C3AD03F-6476-4C96-98DE-C5B79B24F488}" type="slidenum">
              <a:rPr lang="it-IT" smtClean="0"/>
              <a:t>‹N›</a:t>
            </a:fld>
            <a:endParaRPr lang="it-IT"/>
          </a:p>
        </p:txBody>
      </p:sp>
    </p:spTree>
    <p:extLst>
      <p:ext uri="{BB962C8B-B14F-4D97-AF65-F5344CB8AC3E}">
        <p14:creationId xmlns:p14="http://schemas.microsoft.com/office/powerpoint/2010/main" val="1372608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38104BA5-68C2-4786-BFD3-EA5316384238}" type="datetimeFigureOut">
              <a:rPr lang="it-IT" smtClean="0"/>
              <a:t>29/04/2014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6C3AD03F-6476-4C96-98DE-C5B79B24F488}" type="slidenum">
              <a:rPr lang="it-IT" smtClean="0"/>
              <a:t>‹N›</a:t>
            </a:fld>
            <a:endParaRPr lang="it-IT"/>
          </a:p>
        </p:txBody>
      </p:sp>
    </p:spTree>
    <p:extLst>
      <p:ext uri="{BB962C8B-B14F-4D97-AF65-F5344CB8AC3E}">
        <p14:creationId xmlns:p14="http://schemas.microsoft.com/office/powerpoint/2010/main" val="999238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8104BA5-68C2-4786-BFD3-EA5316384238}" type="datetimeFigureOut">
              <a:rPr lang="it-IT" smtClean="0"/>
              <a:t>29/04/2014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6C3AD03F-6476-4C96-98DE-C5B79B24F488}" type="slidenum">
              <a:rPr lang="it-IT" smtClean="0"/>
              <a:t>‹N›</a:t>
            </a:fld>
            <a:endParaRPr lang="it-IT"/>
          </a:p>
        </p:txBody>
      </p:sp>
    </p:spTree>
    <p:extLst>
      <p:ext uri="{BB962C8B-B14F-4D97-AF65-F5344CB8AC3E}">
        <p14:creationId xmlns:p14="http://schemas.microsoft.com/office/powerpoint/2010/main" val="1906019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it-IT" smtClean="0"/>
              <a:t>Fare clic per modificare lo stile del titolo</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38104BA5-68C2-4786-BFD3-EA5316384238}" type="datetimeFigureOut">
              <a:rPr lang="it-IT" smtClean="0"/>
              <a:t>29/04/2014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C3AD03F-6476-4C96-98DE-C5B79B24F488}" type="slidenum">
              <a:rPr lang="it-IT" smtClean="0"/>
              <a:t>‹N›</a:t>
            </a:fld>
            <a:endParaRPr lang="it-IT"/>
          </a:p>
        </p:txBody>
      </p:sp>
    </p:spTree>
    <p:extLst>
      <p:ext uri="{BB962C8B-B14F-4D97-AF65-F5344CB8AC3E}">
        <p14:creationId xmlns:p14="http://schemas.microsoft.com/office/powerpoint/2010/main" val="111685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38104BA5-68C2-4786-BFD3-EA5316384238}" type="datetimeFigureOut">
              <a:rPr lang="it-IT" smtClean="0"/>
              <a:t>29/04/2014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C3AD03F-6476-4C96-98DE-C5B79B24F488}" type="slidenum">
              <a:rPr lang="it-IT" smtClean="0"/>
              <a:t>‹N›</a:t>
            </a:fld>
            <a:endParaRPr lang="it-IT"/>
          </a:p>
        </p:txBody>
      </p:sp>
    </p:spTree>
    <p:extLst>
      <p:ext uri="{BB962C8B-B14F-4D97-AF65-F5344CB8AC3E}">
        <p14:creationId xmlns:p14="http://schemas.microsoft.com/office/powerpoint/2010/main" val="3375758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8104BA5-68C2-4786-BFD3-EA5316384238}" type="datetimeFigureOut">
              <a:rPr lang="it-IT" smtClean="0"/>
              <a:t>29/04/2014</a:t>
            </a:fld>
            <a:endParaRPr lang="it-IT"/>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C3AD03F-6476-4C96-98DE-C5B79B24F488}" type="slidenum">
              <a:rPr lang="it-IT" smtClean="0"/>
              <a:t>‹N›</a:t>
            </a:fld>
            <a:endParaRPr lang="it-IT"/>
          </a:p>
        </p:txBody>
      </p:sp>
    </p:spTree>
    <p:extLst>
      <p:ext uri="{BB962C8B-B14F-4D97-AF65-F5344CB8AC3E}">
        <p14:creationId xmlns:p14="http://schemas.microsoft.com/office/powerpoint/2010/main" val="249161502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LA REVISIONE</a:t>
            </a:r>
            <a:br>
              <a:rPr lang="it-IT" dirty="0" smtClean="0"/>
            </a:br>
            <a:r>
              <a:rPr lang="it-IT" dirty="0" smtClean="0"/>
              <a:t>NEGLI ENTI LOCALI</a:t>
            </a:r>
            <a:endParaRPr lang="it-IT" dirty="0"/>
          </a:p>
        </p:txBody>
      </p:sp>
      <p:sp>
        <p:nvSpPr>
          <p:cNvPr id="3" name="Sottotitolo 2"/>
          <p:cNvSpPr>
            <a:spLocks noGrp="1"/>
          </p:cNvSpPr>
          <p:nvPr>
            <p:ph type="subTitle" idx="1"/>
          </p:nvPr>
        </p:nvSpPr>
        <p:spPr/>
        <p:txBody>
          <a:bodyPr/>
          <a:lstStyle/>
          <a:p>
            <a:r>
              <a:rPr lang="it-IT" dirty="0" smtClean="0"/>
              <a:t>TARANTO   29  APRILE 2014</a:t>
            </a:r>
            <a:endParaRPr lang="it-IT" dirty="0"/>
          </a:p>
        </p:txBody>
      </p:sp>
    </p:spTree>
    <p:extLst>
      <p:ext uri="{BB962C8B-B14F-4D97-AF65-F5344CB8AC3E}">
        <p14:creationId xmlns:p14="http://schemas.microsoft.com/office/powerpoint/2010/main" val="360043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smtClean="0"/>
              <a:t>- ANNUALE O PLURIENNALE</a:t>
            </a:r>
            <a:br>
              <a:rPr lang="it-IT" dirty="0" smtClean="0"/>
            </a:br>
            <a:r>
              <a:rPr lang="it-IT" dirty="0" smtClean="0"/>
              <a:t/>
            </a:r>
            <a:br>
              <a:rPr lang="it-IT" dirty="0" smtClean="0"/>
            </a:br>
            <a:r>
              <a:rPr lang="it-IT" dirty="0" smtClean="0"/>
              <a:t>- DI CONSOLIDAMENTO O DI </a:t>
            </a:r>
            <a:r>
              <a:rPr lang="it-IT" dirty="0" smtClean="0"/>
              <a:t>SVILUPPO</a:t>
            </a:r>
            <a:br>
              <a:rPr lang="it-IT" dirty="0" smtClean="0"/>
            </a:br>
            <a:r>
              <a:rPr lang="it-IT" dirty="0"/>
              <a:t/>
            </a:r>
            <a:br>
              <a:rPr lang="it-IT" dirty="0"/>
            </a:br>
            <a:r>
              <a:rPr lang="it-IT" dirty="0" smtClean="0"/>
              <a:t>- RICORRENTE O STRAORDINARIO</a:t>
            </a:r>
            <a:r>
              <a:rPr lang="it-IT" dirty="0" smtClean="0"/>
              <a:t> </a:t>
            </a:r>
            <a:r>
              <a:rPr lang="it-IT" dirty="0" smtClean="0"/>
              <a:t/>
            </a:r>
            <a:br>
              <a:rPr lang="it-IT" dirty="0" smtClean="0"/>
            </a:br>
            <a:endParaRPr lang="it-IT" dirty="0"/>
          </a:p>
        </p:txBody>
      </p:sp>
      <p:sp>
        <p:nvSpPr>
          <p:cNvPr id="5" name="Segnaposto testo 4"/>
          <p:cNvSpPr>
            <a:spLocks noGrp="1"/>
          </p:cNvSpPr>
          <p:nvPr>
            <p:ph type="body" sz="half" idx="2"/>
          </p:nvPr>
        </p:nvSpPr>
        <p:spPr/>
        <p:txBody>
          <a:bodyPr/>
          <a:lstStyle/>
          <a:p>
            <a:r>
              <a:rPr lang="it-IT" dirty="0" smtClean="0"/>
              <a:t>LO STANZIAMENTO NEL BILANCIO DI PREVISIONE PUO’ ESSERE:</a:t>
            </a:r>
            <a:endParaRPr lang="it-IT" dirty="0"/>
          </a:p>
        </p:txBody>
      </p:sp>
    </p:spTree>
    <p:extLst>
      <p:ext uri="{BB962C8B-B14F-4D97-AF65-F5344CB8AC3E}">
        <p14:creationId xmlns:p14="http://schemas.microsoft.com/office/powerpoint/2010/main" val="20246027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AI SENSI DELL’ART. 179 DEL T.U.E.L.</a:t>
            </a:r>
            <a:br>
              <a:rPr lang="it-IT" dirty="0" smtClean="0"/>
            </a:br>
            <a:r>
              <a:rPr lang="it-IT" sz="2000" dirty="0" smtClean="0"/>
              <a:t>L’ACCERTAMENTO COSTITUISCE LA PRIMA FASE DELLA GESTIONE DELL’ENTRATA MEDIANTE LA QUALE VIENE VERIFICATA LA RAGIONE DEL CREDITO E LA SUSSISTENZA DI UN IDONEO TITOLO GIURIDICO, INDIVIDUATO IL DEBITORE, QUANTIFICATA LA SOMMA DA INCASSARE, NONCHE’ FISSATA LA RELATIVA SCADENZA</a:t>
            </a:r>
            <a:br>
              <a:rPr lang="it-IT" sz="2000" dirty="0" smtClean="0"/>
            </a:br>
            <a:r>
              <a:rPr lang="it-IT" dirty="0" smtClean="0"/>
              <a:t>AI SENSI DELL’ART. 183 DEL T.U.E.L.</a:t>
            </a:r>
            <a:br>
              <a:rPr lang="it-IT" dirty="0" smtClean="0"/>
            </a:br>
            <a:r>
              <a:rPr lang="it-IT" sz="2000" dirty="0" smtClean="0"/>
              <a:t>L’IMPEGNO COSTITUISCE LA PRIMA FASE DEL PROCEDIMENTO DI SPESA CON LA QUALE, A SEGUITO DI OBBLIGAZIONE GIURIDICAMENTE PERFEZIONATA E’ DETERMINATA LA SOMMA DA PAGARE, DETERMIATO IL SOGGETTO CREDITORE, INDICATA LA RAGIONE E VIENE COSTITUITO IL VINCOLO SULLE PREVISIONI DI BILANCIO, NELL’AMBITO DELLA DISPONIBILITA’ FINANZIARIA ACCERTATA AI SENSI DELL’ART. 151 </a:t>
            </a:r>
            <a:endParaRPr lang="it-IT" sz="2000" dirty="0"/>
          </a:p>
        </p:txBody>
      </p:sp>
      <p:sp>
        <p:nvSpPr>
          <p:cNvPr id="3" name="Segnaposto testo 2"/>
          <p:cNvSpPr>
            <a:spLocks noGrp="1"/>
          </p:cNvSpPr>
          <p:nvPr>
            <p:ph type="body" sz="half" idx="2"/>
          </p:nvPr>
        </p:nvSpPr>
        <p:spPr/>
        <p:txBody>
          <a:bodyPr/>
          <a:lstStyle/>
          <a:p>
            <a:r>
              <a:rPr lang="it-IT" dirty="0" smtClean="0"/>
              <a:t>SIA L’ACCERTAMENTO DELL’ENTRATA SIA L’IMPEGNO DELLA SPESA, NECESSITANO DELLA GIUSTA QUALIFICAZIONE GIURIDICA DEL TITOLO CHE ORIGINA L’OBBLIGAZIONE TRA LE PARTI.</a:t>
            </a:r>
            <a:endParaRPr lang="it-IT" dirty="0"/>
          </a:p>
        </p:txBody>
      </p:sp>
    </p:spTree>
    <p:extLst>
      <p:ext uri="{BB962C8B-B14F-4D97-AF65-F5344CB8AC3E}">
        <p14:creationId xmlns:p14="http://schemas.microsoft.com/office/powerpoint/2010/main" val="14746224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 ACCERTAMENTO</a:t>
            </a:r>
            <a:br>
              <a:rPr lang="it-IT" dirty="0" smtClean="0"/>
            </a:br>
            <a:r>
              <a:rPr lang="it-IT" dirty="0" smtClean="0"/>
              <a:t/>
            </a:r>
            <a:br>
              <a:rPr lang="it-IT" dirty="0" smtClean="0"/>
            </a:br>
            <a:r>
              <a:rPr lang="it-IT" dirty="0" smtClean="0"/>
              <a:t>* LA RISCOSSIONE</a:t>
            </a:r>
            <a:br>
              <a:rPr lang="it-IT" dirty="0" smtClean="0"/>
            </a:br>
            <a:r>
              <a:rPr lang="it-IT" dirty="0"/>
              <a:t/>
            </a:r>
            <a:br>
              <a:rPr lang="it-IT" dirty="0"/>
            </a:br>
            <a:r>
              <a:rPr lang="it-IT" dirty="0" smtClean="0"/>
              <a:t>* IL VERSAMENTO</a:t>
            </a:r>
            <a:endParaRPr lang="it-IT" dirty="0"/>
          </a:p>
        </p:txBody>
      </p:sp>
      <p:sp>
        <p:nvSpPr>
          <p:cNvPr id="3" name="Segnaposto testo 2"/>
          <p:cNvSpPr>
            <a:spLocks noGrp="1"/>
          </p:cNvSpPr>
          <p:nvPr>
            <p:ph type="body" sz="half" idx="2"/>
          </p:nvPr>
        </p:nvSpPr>
        <p:spPr/>
        <p:txBody>
          <a:bodyPr>
            <a:normAutofit/>
          </a:bodyPr>
          <a:lstStyle/>
          <a:p>
            <a:r>
              <a:rPr lang="it-IT" sz="2000" dirty="0" smtClean="0"/>
              <a:t>FASI DELL’ENTRATA</a:t>
            </a:r>
            <a:endParaRPr lang="it-IT" sz="2000" dirty="0"/>
          </a:p>
        </p:txBody>
      </p:sp>
    </p:spTree>
    <p:extLst>
      <p:ext uri="{BB962C8B-B14F-4D97-AF65-F5344CB8AC3E}">
        <p14:creationId xmlns:p14="http://schemas.microsoft.com/office/powerpoint/2010/main" val="41079463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 IMPEGNO</a:t>
            </a:r>
            <a:br>
              <a:rPr lang="it-IT" dirty="0" smtClean="0"/>
            </a:br>
            <a:r>
              <a:rPr lang="it-IT" dirty="0" smtClean="0"/>
              <a:t/>
            </a:r>
            <a:br>
              <a:rPr lang="it-IT" dirty="0" smtClean="0"/>
            </a:br>
            <a:r>
              <a:rPr lang="it-IT" dirty="0" smtClean="0"/>
              <a:t>* LIQUIDAZIONE</a:t>
            </a:r>
            <a:br>
              <a:rPr lang="it-IT" dirty="0" smtClean="0"/>
            </a:br>
            <a:r>
              <a:rPr lang="it-IT" dirty="0" smtClean="0"/>
              <a:t/>
            </a:r>
            <a:br>
              <a:rPr lang="it-IT" dirty="0" smtClean="0"/>
            </a:br>
            <a:r>
              <a:rPr lang="it-IT" dirty="0" smtClean="0"/>
              <a:t>* ORDINAZIONE</a:t>
            </a:r>
            <a:br>
              <a:rPr lang="it-IT" dirty="0" smtClean="0"/>
            </a:br>
            <a:r>
              <a:rPr lang="it-IT" dirty="0" smtClean="0"/>
              <a:t/>
            </a:r>
            <a:br>
              <a:rPr lang="it-IT" dirty="0" smtClean="0"/>
            </a:br>
            <a:r>
              <a:rPr lang="it-IT" dirty="0" smtClean="0"/>
              <a:t>* PAGAMENTO</a:t>
            </a:r>
            <a:br>
              <a:rPr lang="it-IT" dirty="0" smtClean="0"/>
            </a:br>
            <a:endParaRPr lang="it-IT" dirty="0"/>
          </a:p>
        </p:txBody>
      </p:sp>
      <p:sp>
        <p:nvSpPr>
          <p:cNvPr id="3" name="Segnaposto testo 2"/>
          <p:cNvSpPr>
            <a:spLocks noGrp="1"/>
          </p:cNvSpPr>
          <p:nvPr>
            <p:ph type="body" sz="half" idx="2"/>
          </p:nvPr>
        </p:nvSpPr>
        <p:spPr/>
        <p:txBody>
          <a:bodyPr/>
          <a:lstStyle/>
          <a:p>
            <a:r>
              <a:rPr lang="it-IT" dirty="0" smtClean="0"/>
              <a:t>FASI DELLA SPESA</a:t>
            </a:r>
            <a:endParaRPr lang="it-IT" dirty="0"/>
          </a:p>
        </p:txBody>
      </p:sp>
    </p:spTree>
    <p:extLst>
      <p:ext uri="{BB962C8B-B14F-4D97-AF65-F5344CB8AC3E}">
        <p14:creationId xmlns:p14="http://schemas.microsoft.com/office/powerpoint/2010/main" val="31069904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 CERTO          </a:t>
            </a:r>
            <a:r>
              <a:rPr lang="it-IT" sz="2000" dirty="0" smtClean="0"/>
              <a:t>RISULTA CHIARO NEL CONTENUTO E LIMITI DAGLI ELEMENTI 		           INDICATI NELL’ATTO  E NON CONTROVERSO</a:t>
            </a:r>
            <a:r>
              <a:rPr lang="it-IT" dirty="0" smtClean="0"/>
              <a:t/>
            </a:r>
            <a:br>
              <a:rPr lang="it-IT" dirty="0" smtClean="0"/>
            </a:br>
            <a:r>
              <a:rPr lang="it-IT" dirty="0" smtClean="0"/>
              <a:t> </a:t>
            </a:r>
            <a:br>
              <a:rPr lang="it-IT" dirty="0" smtClean="0"/>
            </a:br>
            <a:r>
              <a:rPr lang="it-IT" dirty="0" smtClean="0"/>
              <a:t>* LIQUIDO        </a:t>
            </a:r>
            <a:r>
              <a:rPr lang="it-IT" sz="2000" dirty="0" smtClean="0"/>
              <a:t>L’AMMONTARE E’ ESPRESSO IN MISURA DETERMINATA O                           			FACILMENTE DETERMINABILE</a:t>
            </a:r>
            <a:r>
              <a:rPr lang="it-IT" dirty="0"/>
              <a:t/>
            </a:r>
            <a:br>
              <a:rPr lang="it-IT" dirty="0"/>
            </a:br>
            <a:r>
              <a:rPr lang="it-IT" dirty="0" smtClean="0"/>
              <a:t/>
            </a:r>
            <a:br>
              <a:rPr lang="it-IT" dirty="0" smtClean="0"/>
            </a:br>
            <a:r>
              <a:rPr lang="it-IT" dirty="0" smtClean="0"/>
              <a:t>* ESIGIBILE      </a:t>
            </a:r>
            <a:r>
              <a:rPr lang="it-IT" sz="2000" dirty="0" smtClean="0"/>
              <a:t>QUANDO NON E’ SOTTOPOSTO A CONDIZIONE, SENZA 				TERMINE O CON TERMINE SCADUTO</a:t>
            </a:r>
            <a:endParaRPr lang="it-IT" dirty="0"/>
          </a:p>
        </p:txBody>
      </p:sp>
      <p:sp>
        <p:nvSpPr>
          <p:cNvPr id="3" name="Segnaposto testo 2"/>
          <p:cNvSpPr>
            <a:spLocks noGrp="1"/>
          </p:cNvSpPr>
          <p:nvPr>
            <p:ph type="body" sz="half" idx="2"/>
          </p:nvPr>
        </p:nvSpPr>
        <p:spPr/>
        <p:txBody>
          <a:bodyPr>
            <a:normAutofit/>
          </a:bodyPr>
          <a:lstStyle/>
          <a:p>
            <a:r>
              <a:rPr lang="it-IT" sz="2400" dirty="0" smtClean="0"/>
              <a:t>CARATTERISTICHE DEL DEBITO O DEL CREDITO:</a:t>
            </a:r>
            <a:endParaRPr lang="it-IT" sz="2400" dirty="0"/>
          </a:p>
        </p:txBody>
      </p:sp>
      <p:sp>
        <p:nvSpPr>
          <p:cNvPr id="4" name="Freccia a destra 3"/>
          <p:cNvSpPr/>
          <p:nvPr/>
        </p:nvSpPr>
        <p:spPr>
          <a:xfrm>
            <a:off x="2789273" y="1201479"/>
            <a:ext cx="595423" cy="2977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reccia a destra 4"/>
          <p:cNvSpPr/>
          <p:nvPr/>
        </p:nvSpPr>
        <p:spPr>
          <a:xfrm>
            <a:off x="2792817" y="3260651"/>
            <a:ext cx="595423" cy="2977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a destra 5"/>
          <p:cNvSpPr/>
          <p:nvPr/>
        </p:nvSpPr>
        <p:spPr>
          <a:xfrm>
            <a:off x="2792817" y="2225748"/>
            <a:ext cx="595423" cy="2977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794225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LE FONTI NORMATIVE</a:t>
            </a:r>
            <a:endParaRPr lang="it-IT" b="1" dirty="0"/>
          </a:p>
        </p:txBody>
      </p:sp>
      <p:sp>
        <p:nvSpPr>
          <p:cNvPr id="3" name="Segnaposto contenuto 2"/>
          <p:cNvSpPr>
            <a:spLocks noGrp="1"/>
          </p:cNvSpPr>
          <p:nvPr>
            <p:ph idx="1"/>
          </p:nvPr>
        </p:nvSpPr>
        <p:spPr/>
        <p:txBody>
          <a:bodyPr>
            <a:normAutofit lnSpcReduction="10000"/>
          </a:bodyPr>
          <a:lstStyle/>
          <a:p>
            <a:r>
              <a:rPr lang="it-IT" sz="4400" b="1" dirty="0" smtClean="0"/>
              <a:t>T.U.E.L. </a:t>
            </a:r>
            <a:r>
              <a:rPr lang="it-IT" sz="3200" b="1" dirty="0" smtClean="0"/>
              <a:t>approvato con </a:t>
            </a:r>
            <a:r>
              <a:rPr lang="it-IT" sz="4400" b="1" dirty="0" smtClean="0"/>
              <a:t>d.lgs.267/2000 </a:t>
            </a:r>
            <a:r>
              <a:rPr lang="it-IT" sz="3200" b="1" dirty="0" smtClean="0"/>
              <a:t>avente ad oggetto</a:t>
            </a:r>
            <a:r>
              <a:rPr lang="it-IT" sz="4400" b="1" dirty="0" smtClean="0"/>
              <a:t>: </a:t>
            </a:r>
          </a:p>
          <a:p>
            <a:pPr marL="0" indent="0">
              <a:buNone/>
            </a:pPr>
            <a:r>
              <a:rPr lang="it-IT" sz="4400" b="1" dirty="0"/>
              <a:t> </a:t>
            </a:r>
            <a:r>
              <a:rPr lang="it-IT" sz="4400" b="1" dirty="0" smtClean="0"/>
              <a:t>«l’Ordinamento degli enti locali»</a:t>
            </a:r>
          </a:p>
          <a:p>
            <a:pPr marL="1371600" lvl="3" indent="0">
              <a:buNone/>
            </a:pPr>
            <a:endParaRPr lang="it-IT" dirty="0" smtClean="0"/>
          </a:p>
          <a:p>
            <a:pPr marL="1371600" lvl="3" indent="0">
              <a:buNone/>
            </a:pPr>
            <a:endParaRPr lang="it-IT" dirty="0"/>
          </a:p>
          <a:p>
            <a:pPr marL="1371600" lvl="3" indent="0">
              <a:buNone/>
            </a:pPr>
            <a:r>
              <a:rPr lang="it-IT" dirty="0" smtClean="0"/>
              <a:t>	    </a:t>
            </a:r>
            <a:r>
              <a:rPr lang="it-IT" sz="3200" b="1" dirty="0" smtClean="0"/>
              <a:t>PRINCIPI CONTABILI:</a:t>
            </a:r>
          </a:p>
          <a:p>
            <a:pPr marL="1371600" lvl="3" indent="0">
              <a:buNone/>
            </a:pPr>
            <a:r>
              <a:rPr lang="it-IT" sz="2000" b="1" dirty="0" smtClean="0"/>
              <a:t>interpretazioni tecniche delle norme contenute nell’Ordinamento Finanziario e Contabile secondo i fini voluti dal legislatore.</a:t>
            </a:r>
            <a:r>
              <a:rPr lang="it-IT" dirty="0" smtClean="0"/>
              <a:t>	</a:t>
            </a:r>
          </a:p>
          <a:p>
            <a:pPr marL="1371600" lvl="3" indent="0">
              <a:buNone/>
            </a:pPr>
            <a:endParaRPr lang="it-IT" dirty="0"/>
          </a:p>
        </p:txBody>
      </p:sp>
      <p:cxnSp>
        <p:nvCxnSpPr>
          <p:cNvPr id="5" name="Connettore 4 4"/>
          <p:cNvCxnSpPr/>
          <p:nvPr/>
        </p:nvCxnSpPr>
        <p:spPr>
          <a:xfrm>
            <a:off x="988540" y="4069492"/>
            <a:ext cx="1655805" cy="986245"/>
          </a:xfrm>
          <a:prstGeom prst="bentConnector3">
            <a:avLst>
              <a:gd name="adj1" fmla="val 50000"/>
            </a:avLst>
          </a:prstGeom>
          <a:ln>
            <a:solidFill>
              <a:schemeClr val="tx1">
                <a:lumMod val="95000"/>
                <a:lumOff val="5000"/>
              </a:schemeClr>
            </a:solidFill>
            <a:tailEnd type="triangle"/>
          </a:ln>
          <a:scene3d>
            <a:camera prst="orthographicFront"/>
            <a:lightRig rig="threePt" dir="t"/>
          </a:scene3d>
          <a:sp3d>
            <a:bevelT/>
          </a:sp3d>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20219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 PRINCIPI CONTABILI</a:t>
            </a:r>
            <a:endParaRPr lang="it-IT" b="1" dirty="0"/>
          </a:p>
        </p:txBody>
      </p:sp>
      <p:sp>
        <p:nvSpPr>
          <p:cNvPr id="3" name="Segnaposto contenuto 2"/>
          <p:cNvSpPr>
            <a:spLocks noGrp="1"/>
          </p:cNvSpPr>
          <p:nvPr>
            <p:ph idx="1"/>
          </p:nvPr>
        </p:nvSpPr>
        <p:spPr/>
        <p:txBody>
          <a:bodyPr>
            <a:normAutofit/>
          </a:bodyPr>
          <a:lstStyle/>
          <a:p>
            <a:r>
              <a:rPr lang="it-IT" dirty="0" smtClean="0"/>
              <a:t>SONO FORMULATI DALL’OSSERVATORIO PER LA FINANZA E CONTABILITA’ DEGLI ENTI LOCALI</a:t>
            </a:r>
          </a:p>
          <a:p>
            <a:pPr marL="2743200" lvl="6" indent="0">
              <a:buNone/>
            </a:pPr>
            <a:endParaRPr lang="it-IT" dirty="0"/>
          </a:p>
          <a:p>
            <a:pPr marL="2484000" lvl="6" indent="0">
              <a:buNone/>
            </a:pPr>
            <a:r>
              <a:rPr lang="it-IT" sz="3200" dirty="0" smtClean="0"/>
              <a:t>SI DISTINGUONO IN:</a:t>
            </a:r>
          </a:p>
          <a:p>
            <a:pPr marL="2743200" lvl="6" indent="0">
              <a:buNone/>
            </a:pPr>
            <a:endParaRPr lang="it-IT" sz="3200" dirty="0" smtClean="0"/>
          </a:p>
          <a:p>
            <a:pPr marL="2743200" lvl="6" indent="0">
              <a:buNone/>
            </a:pPr>
            <a:endParaRPr lang="it-IT" sz="3200" dirty="0" smtClean="0"/>
          </a:p>
          <a:p>
            <a:pPr marL="0" lvl="6" indent="0">
              <a:buNone/>
            </a:pPr>
            <a:r>
              <a:rPr lang="it-IT" sz="2400" dirty="0" smtClean="0"/>
              <a:t>	   POSTULATI			PRINCIPI CONTABILI APPLICATIVI</a:t>
            </a:r>
          </a:p>
          <a:p>
            <a:pPr marL="0" lvl="6" indent="0">
              <a:buNone/>
            </a:pPr>
            <a:r>
              <a:rPr lang="it-IT" dirty="0"/>
              <a:t>	 </a:t>
            </a:r>
            <a:r>
              <a:rPr lang="it-IT" dirty="0" smtClean="0"/>
              <a:t>                O</a:t>
            </a:r>
          </a:p>
          <a:p>
            <a:pPr marL="0" lvl="6" indent="0">
              <a:buNone/>
            </a:pPr>
            <a:r>
              <a:rPr lang="it-IT" sz="2400" dirty="0" smtClean="0"/>
              <a:t>PRINCIPI CONTABILI GENERALI</a:t>
            </a:r>
          </a:p>
        </p:txBody>
      </p:sp>
      <p:sp>
        <p:nvSpPr>
          <p:cNvPr id="4" name="Freccia in giù 3"/>
          <p:cNvSpPr/>
          <p:nvPr/>
        </p:nvSpPr>
        <p:spPr>
          <a:xfrm>
            <a:off x="2430162" y="4217772"/>
            <a:ext cx="461319" cy="51074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reccia in giù 4"/>
          <p:cNvSpPr/>
          <p:nvPr/>
        </p:nvSpPr>
        <p:spPr>
          <a:xfrm>
            <a:off x="7306962" y="4217772"/>
            <a:ext cx="469557" cy="51074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4048424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STRUMENTI ATTUATIVI PER GLI OPERATORI</a:t>
            </a:r>
            <a:endParaRPr lang="it-IT" dirty="0"/>
          </a:p>
        </p:txBody>
      </p:sp>
      <p:sp>
        <p:nvSpPr>
          <p:cNvPr id="3" name="Segnaposto contenuto 2"/>
          <p:cNvSpPr>
            <a:spLocks noGrp="1"/>
          </p:cNvSpPr>
          <p:nvPr>
            <p:ph idx="1"/>
          </p:nvPr>
        </p:nvSpPr>
        <p:spPr>
          <a:xfrm>
            <a:off x="680321" y="2336873"/>
            <a:ext cx="9613861" cy="3833268"/>
          </a:xfrm>
        </p:spPr>
        <p:txBody>
          <a:bodyPr>
            <a:normAutofit lnSpcReduction="10000"/>
          </a:bodyPr>
          <a:lstStyle/>
          <a:p>
            <a:pPr marL="0" indent="0">
              <a:buNone/>
            </a:pPr>
            <a:r>
              <a:rPr lang="it-IT" dirty="0" smtClean="0"/>
              <a:t>I PRINCIPI CONTABILI SI RIVOLGONO PRINCIPALMENTE A:</a:t>
            </a:r>
          </a:p>
          <a:p>
            <a:pPr marL="0" indent="0">
              <a:buNone/>
            </a:pPr>
            <a:endParaRPr lang="it-IT" dirty="0" smtClean="0"/>
          </a:p>
          <a:p>
            <a:pPr>
              <a:buFont typeface="Wingdings" panose="05000000000000000000" pitchFamily="2" charset="2"/>
              <a:buChar char="Ø"/>
            </a:pPr>
            <a:r>
              <a:rPr lang="it-IT" dirty="0" smtClean="0"/>
              <a:t>ORGANI DI GOVERNO</a:t>
            </a:r>
          </a:p>
          <a:p>
            <a:pPr>
              <a:buFont typeface="Wingdings" panose="05000000000000000000" pitchFamily="2" charset="2"/>
              <a:buChar char="Ø"/>
            </a:pPr>
            <a:r>
              <a:rPr lang="it-IT" dirty="0" smtClean="0"/>
              <a:t>DIRETTORE GENERALE</a:t>
            </a:r>
          </a:p>
          <a:p>
            <a:pPr>
              <a:buFont typeface="Wingdings" panose="05000000000000000000" pitchFamily="2" charset="2"/>
              <a:buChar char="Ø"/>
            </a:pPr>
            <a:r>
              <a:rPr lang="it-IT" dirty="0" smtClean="0"/>
              <a:t>SEGRETARIO GENERALE</a:t>
            </a:r>
          </a:p>
          <a:p>
            <a:pPr>
              <a:buFont typeface="Wingdings" panose="05000000000000000000" pitchFamily="2" charset="2"/>
              <a:buChar char="Ø"/>
            </a:pPr>
            <a:r>
              <a:rPr lang="it-IT" dirty="0" smtClean="0"/>
              <a:t>RESPONSABILE DEL SERVIZIO FINANZIARIO</a:t>
            </a:r>
          </a:p>
          <a:p>
            <a:pPr>
              <a:buFont typeface="Wingdings" panose="05000000000000000000" pitchFamily="2" charset="2"/>
              <a:buChar char="Ø"/>
            </a:pPr>
            <a:r>
              <a:rPr lang="it-IT" dirty="0" smtClean="0"/>
              <a:t>DIRIGENTI E RESPONSABILI IN GENERALE</a:t>
            </a:r>
          </a:p>
          <a:p>
            <a:pPr>
              <a:buFont typeface="Wingdings" panose="05000000000000000000" pitchFamily="2" charset="2"/>
              <a:buChar char="Ø"/>
            </a:pPr>
            <a:r>
              <a:rPr lang="it-IT" dirty="0" smtClean="0"/>
              <a:t>AGENTI CONTABILI E TESORIERE</a:t>
            </a:r>
          </a:p>
          <a:p>
            <a:pPr>
              <a:buFont typeface="Wingdings" panose="05000000000000000000" pitchFamily="2" charset="2"/>
              <a:buChar char="Ø"/>
            </a:pPr>
            <a:r>
              <a:rPr lang="it-IT" dirty="0" smtClean="0"/>
              <a:t>REVISORI CONTABILI</a:t>
            </a:r>
          </a:p>
          <a:p>
            <a:pPr>
              <a:buFont typeface="Wingdings" panose="05000000000000000000" pitchFamily="2" charset="2"/>
              <a:buChar char="Ø"/>
            </a:pPr>
            <a:endParaRPr lang="it-IT" dirty="0"/>
          </a:p>
        </p:txBody>
      </p:sp>
    </p:spTree>
    <p:extLst>
      <p:ext uri="{BB962C8B-B14F-4D97-AF65-F5344CB8AC3E}">
        <p14:creationId xmlns:p14="http://schemas.microsoft.com/office/powerpoint/2010/main" val="2034016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POSTULATI DEL SISTEMA DI BILANCIO</a:t>
            </a:r>
            <a:endParaRPr lang="it-IT" dirty="0"/>
          </a:p>
        </p:txBody>
      </p:sp>
      <p:sp>
        <p:nvSpPr>
          <p:cNvPr id="3" name="Segnaposto contenuto 2"/>
          <p:cNvSpPr>
            <a:spLocks noGrp="1"/>
          </p:cNvSpPr>
          <p:nvPr>
            <p:ph idx="1"/>
          </p:nvPr>
        </p:nvSpPr>
        <p:spPr>
          <a:xfrm>
            <a:off x="680321" y="2584009"/>
            <a:ext cx="9613861" cy="3599316"/>
          </a:xfrm>
        </p:spPr>
        <p:txBody>
          <a:bodyPr>
            <a:normAutofit fontScale="92500" lnSpcReduction="10000"/>
          </a:bodyPr>
          <a:lstStyle/>
          <a:p>
            <a:r>
              <a:rPr lang="it-IT" dirty="0" smtClean="0"/>
              <a:t>ART. 162, COMMA 1, TUEL 267/2000</a:t>
            </a:r>
          </a:p>
          <a:p>
            <a:pPr marL="0" indent="0">
              <a:buNone/>
            </a:pPr>
            <a:endParaRPr lang="it-IT" dirty="0" smtClean="0"/>
          </a:p>
          <a:p>
            <a:pPr>
              <a:buFont typeface="Wingdings" panose="05000000000000000000" pitchFamily="2" charset="2"/>
              <a:buChar char="Ø"/>
            </a:pPr>
            <a:r>
              <a:rPr lang="it-IT" dirty="0" smtClean="0"/>
              <a:t> UNITA’</a:t>
            </a:r>
          </a:p>
          <a:p>
            <a:pPr>
              <a:buFont typeface="Wingdings" panose="05000000000000000000" pitchFamily="2" charset="2"/>
              <a:buChar char="Ø"/>
            </a:pPr>
            <a:r>
              <a:rPr lang="it-IT" dirty="0" smtClean="0"/>
              <a:t>ANNUALITA’</a:t>
            </a:r>
          </a:p>
          <a:p>
            <a:pPr>
              <a:buFont typeface="Wingdings" panose="05000000000000000000" pitchFamily="2" charset="2"/>
              <a:buChar char="Ø"/>
            </a:pPr>
            <a:r>
              <a:rPr lang="it-IT" dirty="0" smtClean="0"/>
              <a:t>UNIVERSALITA’</a:t>
            </a:r>
          </a:p>
          <a:p>
            <a:pPr>
              <a:buFont typeface="Wingdings" panose="05000000000000000000" pitchFamily="2" charset="2"/>
              <a:buChar char="Ø"/>
            </a:pPr>
            <a:r>
              <a:rPr lang="it-IT" dirty="0" smtClean="0"/>
              <a:t>INTEGRITA’</a:t>
            </a:r>
          </a:p>
          <a:p>
            <a:pPr>
              <a:buFont typeface="Wingdings" panose="05000000000000000000" pitchFamily="2" charset="2"/>
              <a:buChar char="Ø"/>
            </a:pPr>
            <a:r>
              <a:rPr lang="it-IT" dirty="0" smtClean="0"/>
              <a:t>VERIDICITA’</a:t>
            </a:r>
          </a:p>
          <a:p>
            <a:pPr>
              <a:buFont typeface="Wingdings" panose="05000000000000000000" pitchFamily="2" charset="2"/>
              <a:buChar char="Ø"/>
            </a:pPr>
            <a:r>
              <a:rPr lang="it-IT" dirty="0" smtClean="0"/>
              <a:t>PAREGGIO FINANZIARIO</a:t>
            </a:r>
          </a:p>
          <a:p>
            <a:pPr>
              <a:buFont typeface="Wingdings" panose="05000000000000000000" pitchFamily="2" charset="2"/>
              <a:buChar char="Ø"/>
            </a:pPr>
            <a:r>
              <a:rPr lang="it-IT" dirty="0" smtClean="0"/>
              <a:t>PUBBLICITA’</a:t>
            </a:r>
            <a:endParaRPr lang="it-IT" dirty="0"/>
          </a:p>
        </p:txBody>
      </p:sp>
    </p:spTree>
    <p:extLst>
      <p:ext uri="{BB962C8B-B14F-4D97-AF65-F5344CB8AC3E}">
        <p14:creationId xmlns:p14="http://schemas.microsoft.com/office/powerpoint/2010/main" val="36516543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ULTERIORI POSTULATI DESUMIBILI DALL’ORDINAMENTO:</a:t>
            </a:r>
            <a:endParaRPr lang="it-IT" dirty="0"/>
          </a:p>
        </p:txBody>
      </p:sp>
      <p:sp>
        <p:nvSpPr>
          <p:cNvPr id="3" name="Segnaposto contenuto 2"/>
          <p:cNvSpPr>
            <a:spLocks noGrp="1"/>
          </p:cNvSpPr>
          <p:nvPr>
            <p:ph sz="half" idx="1"/>
          </p:nvPr>
        </p:nvSpPr>
        <p:spPr/>
        <p:txBody>
          <a:bodyPr>
            <a:normAutofit lnSpcReduction="10000"/>
          </a:bodyPr>
          <a:lstStyle/>
          <a:p>
            <a:pPr>
              <a:buFont typeface="Wingdings" panose="05000000000000000000" pitchFamily="2" charset="2"/>
              <a:buChar char="Ø"/>
            </a:pPr>
            <a:r>
              <a:rPr lang="it-IT" sz="1800" dirty="0" smtClean="0"/>
              <a:t>COMPRENSIBILITA’		</a:t>
            </a:r>
          </a:p>
          <a:p>
            <a:pPr>
              <a:buFont typeface="Wingdings" panose="05000000000000000000" pitchFamily="2" charset="2"/>
              <a:buChar char="Ø"/>
            </a:pPr>
            <a:r>
              <a:rPr lang="it-IT" sz="1800" dirty="0" smtClean="0"/>
              <a:t>SIGNIFICATIVITA’ E RILEVANZA</a:t>
            </a:r>
          </a:p>
          <a:p>
            <a:pPr>
              <a:buFont typeface="Wingdings" panose="05000000000000000000" pitchFamily="2" charset="2"/>
              <a:buChar char="Ø"/>
            </a:pPr>
            <a:r>
              <a:rPr lang="it-IT" sz="1800" dirty="0" smtClean="0"/>
              <a:t>ATTENDIBILITA’ </a:t>
            </a:r>
          </a:p>
          <a:p>
            <a:pPr>
              <a:buFont typeface="Wingdings" panose="05000000000000000000" pitchFamily="2" charset="2"/>
              <a:buChar char="Ø"/>
            </a:pPr>
            <a:r>
              <a:rPr lang="it-IT" sz="1800" dirty="0" smtClean="0"/>
              <a:t>VERIDICITA’</a:t>
            </a:r>
          </a:p>
          <a:p>
            <a:pPr>
              <a:buFont typeface="Wingdings" panose="05000000000000000000" pitchFamily="2" charset="2"/>
              <a:buChar char="Ø"/>
            </a:pPr>
            <a:r>
              <a:rPr lang="it-IT" sz="1800" dirty="0" smtClean="0"/>
              <a:t>COERENZA </a:t>
            </a:r>
          </a:p>
          <a:p>
            <a:pPr>
              <a:buFont typeface="Wingdings" panose="05000000000000000000" pitchFamily="2" charset="2"/>
              <a:buChar char="Ø"/>
            </a:pPr>
            <a:r>
              <a:rPr lang="it-IT" sz="1800" dirty="0" smtClean="0"/>
              <a:t>CONGRUITA’</a:t>
            </a:r>
          </a:p>
          <a:p>
            <a:pPr>
              <a:buFont typeface="Wingdings" panose="05000000000000000000" pitchFamily="2" charset="2"/>
              <a:buChar char="Ø"/>
            </a:pPr>
            <a:r>
              <a:rPr lang="it-IT" sz="1800" dirty="0" smtClean="0"/>
              <a:t>MOTIVATA FLESSIBILITA’</a:t>
            </a:r>
          </a:p>
          <a:p>
            <a:pPr>
              <a:buFont typeface="Wingdings" panose="05000000000000000000" pitchFamily="2" charset="2"/>
              <a:buChar char="Ø"/>
            </a:pPr>
            <a:r>
              <a:rPr lang="it-IT" sz="1800" dirty="0" smtClean="0"/>
              <a:t>NEUTRALITA’</a:t>
            </a:r>
          </a:p>
          <a:p>
            <a:pPr>
              <a:buFont typeface="Wingdings" panose="05000000000000000000" pitchFamily="2" charset="2"/>
              <a:buChar char="Ø"/>
            </a:pPr>
            <a:r>
              <a:rPr lang="it-IT" sz="1800" dirty="0" smtClean="0"/>
              <a:t>PRUDENZA</a:t>
            </a:r>
          </a:p>
          <a:p>
            <a:pPr>
              <a:buFont typeface="Wingdings" panose="05000000000000000000" pitchFamily="2" charset="2"/>
              <a:buChar char="Ø"/>
            </a:pPr>
            <a:r>
              <a:rPr lang="it-IT" sz="1800" dirty="0" smtClean="0"/>
              <a:t>COMPARABILITA'</a:t>
            </a:r>
            <a:endParaRPr lang="it-IT" sz="1800" dirty="0"/>
          </a:p>
        </p:txBody>
      </p:sp>
      <p:sp>
        <p:nvSpPr>
          <p:cNvPr id="10" name="Segnaposto contenuto 9"/>
          <p:cNvSpPr>
            <a:spLocks noGrp="1"/>
          </p:cNvSpPr>
          <p:nvPr>
            <p:ph sz="half" idx="2"/>
          </p:nvPr>
        </p:nvSpPr>
        <p:spPr/>
        <p:txBody>
          <a:bodyPr>
            <a:normAutofit lnSpcReduction="10000"/>
          </a:bodyPr>
          <a:lstStyle/>
          <a:p>
            <a:pPr>
              <a:buFont typeface="Wingdings" panose="05000000000000000000" pitchFamily="2" charset="2"/>
              <a:buChar char="Ø"/>
            </a:pPr>
            <a:r>
              <a:rPr lang="it-IT" sz="1800" dirty="0" smtClean="0"/>
              <a:t>COMPETENZA FINANZIARIA</a:t>
            </a:r>
          </a:p>
          <a:p>
            <a:pPr>
              <a:buFont typeface="Wingdings" panose="05000000000000000000" pitchFamily="2" charset="2"/>
              <a:buChar char="Ø"/>
            </a:pPr>
            <a:r>
              <a:rPr lang="it-IT" sz="1800" dirty="0" smtClean="0"/>
              <a:t>COMPETENZA ECONOMICA</a:t>
            </a:r>
          </a:p>
          <a:p>
            <a:pPr>
              <a:buFont typeface="Wingdings" panose="05000000000000000000" pitchFamily="2" charset="2"/>
              <a:buChar char="Ø"/>
            </a:pPr>
            <a:r>
              <a:rPr lang="it-IT" sz="1800" dirty="0" smtClean="0"/>
              <a:t>CONFORMITA’ DEL COMPLESSIVO PROCEDIMENTO ALLA FORMAZIONE DEL SISTEMA DI BILANCIO</a:t>
            </a:r>
            <a:endParaRPr lang="it-IT" sz="1800" dirty="0"/>
          </a:p>
        </p:txBody>
      </p:sp>
    </p:spTree>
    <p:extLst>
      <p:ext uri="{BB962C8B-B14F-4D97-AF65-F5344CB8AC3E}">
        <p14:creationId xmlns:p14="http://schemas.microsoft.com/office/powerpoint/2010/main" val="570417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p:txBody>
          <a:bodyPr/>
          <a:lstStyle/>
          <a:p>
            <a:r>
              <a:rPr lang="it-IT" dirty="0" smtClean="0"/>
              <a:t>LE ENTRATE E LE SPESE SONO CONNESSE ALL’ACQUISIZIONE DI BENI E SERVIZI ED ALLA REALIZZAZIONE DI LAVORI PUBBLICI</a:t>
            </a:r>
            <a:endParaRPr lang="it-IT" dirty="0"/>
          </a:p>
        </p:txBody>
      </p:sp>
      <p:sp>
        <p:nvSpPr>
          <p:cNvPr id="9" name="Segnaposto testo 8"/>
          <p:cNvSpPr>
            <a:spLocks noGrp="1"/>
          </p:cNvSpPr>
          <p:nvPr>
            <p:ph type="body" sz="half" idx="13"/>
          </p:nvPr>
        </p:nvSpPr>
        <p:spPr/>
        <p:txBody>
          <a:bodyPr>
            <a:normAutofit fontScale="92500" lnSpcReduction="10000"/>
          </a:bodyPr>
          <a:lstStyle/>
          <a:p>
            <a:r>
              <a:rPr lang="it-IT" dirty="0" smtClean="0"/>
              <a:t>QUALIFICANDOLI NEL SISTEMA DELLA CONTABILITA’ PUBBLICA IN:</a:t>
            </a:r>
          </a:p>
          <a:p>
            <a:r>
              <a:rPr lang="it-IT" dirty="0" smtClean="0"/>
              <a:t>						 ACCERTAMENTI ED IMPEGNI</a:t>
            </a:r>
            <a:endParaRPr lang="it-IT" dirty="0"/>
          </a:p>
        </p:txBody>
      </p:sp>
      <p:sp>
        <p:nvSpPr>
          <p:cNvPr id="8" name="Segnaposto testo 7"/>
          <p:cNvSpPr>
            <a:spLocks noGrp="1"/>
          </p:cNvSpPr>
          <p:nvPr>
            <p:ph type="body" sz="half" idx="2"/>
          </p:nvPr>
        </p:nvSpPr>
        <p:spPr/>
        <p:txBody>
          <a:bodyPr/>
          <a:lstStyle/>
          <a:p>
            <a:r>
              <a:rPr lang="it-IT" dirty="0" smtClean="0"/>
              <a:t>OLTRE A RISPETTARE LE NORME DETTATE DAL CODICE DEI CONTRATTI D.LGS. 163/2006 E S.M.I, LE NORME SULLA TRACCIABILITA’ DEI PAGAMENTI, LE NORME DETTATE DALLA NORMATIVA ANTICORRUZIONE L.69/2012 E DALLE NORME SULLA TRASPARENZA AMMINISTRATIVA (solo per citarne alcune)</a:t>
            </a:r>
            <a:endParaRPr lang="it-IT" dirty="0"/>
          </a:p>
        </p:txBody>
      </p:sp>
    </p:spTree>
    <p:extLst>
      <p:ext uri="{BB962C8B-B14F-4D97-AF65-F5344CB8AC3E}">
        <p14:creationId xmlns:p14="http://schemas.microsoft.com/office/powerpoint/2010/main" val="28032808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ctrTitle"/>
          </p:nvPr>
        </p:nvSpPr>
        <p:spPr/>
        <p:txBody>
          <a:bodyPr/>
          <a:lstStyle/>
          <a:p>
            <a:pPr algn="l"/>
            <a:r>
              <a:rPr lang="it-IT" dirty="0" smtClean="0"/>
              <a:t>L’ACCERTAMENTO</a:t>
            </a:r>
            <a:endParaRPr lang="it-IT" dirty="0"/>
          </a:p>
        </p:txBody>
      </p:sp>
      <p:sp>
        <p:nvSpPr>
          <p:cNvPr id="6" name="Sottotitolo 5"/>
          <p:cNvSpPr>
            <a:spLocks noGrp="1"/>
          </p:cNvSpPr>
          <p:nvPr>
            <p:ph type="subTitle" idx="1"/>
          </p:nvPr>
        </p:nvSpPr>
        <p:spPr/>
        <p:txBody>
          <a:bodyPr/>
          <a:lstStyle/>
          <a:p>
            <a:pPr algn="ctr"/>
            <a:endParaRPr lang="it-IT" dirty="0" smtClean="0"/>
          </a:p>
          <a:p>
            <a:pPr algn="ctr"/>
            <a:r>
              <a:rPr lang="it-IT" dirty="0" smtClean="0"/>
              <a:t>PRESUPPONE UNO STANZIAMENTO NEL BILANCIO DI PREVISIONE</a:t>
            </a:r>
            <a:endParaRPr lang="it-IT" dirty="0"/>
          </a:p>
        </p:txBody>
      </p:sp>
    </p:spTree>
    <p:extLst>
      <p:ext uri="{BB962C8B-B14F-4D97-AF65-F5344CB8AC3E}">
        <p14:creationId xmlns:p14="http://schemas.microsoft.com/office/powerpoint/2010/main" val="26166402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p:txBody>
          <a:bodyPr/>
          <a:lstStyle/>
          <a:p>
            <a:pPr algn="l"/>
            <a:r>
              <a:rPr lang="it-IT" dirty="0" smtClean="0"/>
              <a:t>L’IMPEGNO</a:t>
            </a:r>
            <a:endParaRPr lang="it-IT" dirty="0"/>
          </a:p>
        </p:txBody>
      </p:sp>
      <p:sp>
        <p:nvSpPr>
          <p:cNvPr id="5" name="Sottotitolo 4"/>
          <p:cNvSpPr>
            <a:spLocks noGrp="1"/>
          </p:cNvSpPr>
          <p:nvPr>
            <p:ph type="subTitle" idx="1"/>
          </p:nvPr>
        </p:nvSpPr>
        <p:spPr/>
        <p:txBody>
          <a:bodyPr/>
          <a:lstStyle/>
          <a:p>
            <a:endParaRPr lang="it-IT" dirty="0" smtClean="0"/>
          </a:p>
          <a:p>
            <a:pPr algn="ctr"/>
            <a:r>
              <a:rPr lang="it-IT" dirty="0" smtClean="0"/>
              <a:t>PRESUPPONE UNO STANZIAMENTO NEL BILANCIO DI PREVISIONE</a:t>
            </a:r>
            <a:endParaRPr lang="it-IT" dirty="0"/>
          </a:p>
        </p:txBody>
      </p:sp>
    </p:spTree>
    <p:extLst>
      <p:ext uri="{BB962C8B-B14F-4D97-AF65-F5344CB8AC3E}">
        <p14:creationId xmlns:p14="http://schemas.microsoft.com/office/powerpoint/2010/main" val="2160211895"/>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o">
  <a:themeElements>
    <a:clrScheme name="Berlino">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o">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o">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C0CBE056-4EF4-4D92-969E-947779DA7AA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TC104033917[[fn=Berlino]]</Template>
  <TotalTime>75</TotalTime>
  <Words>286</Words>
  <Application>Microsoft Office PowerPoint</Application>
  <PresentationFormat>Personalizzato</PresentationFormat>
  <Paragraphs>72</Paragraphs>
  <Slides>14</Slides>
  <Notes>0</Notes>
  <HiddenSlides>0</HiddenSlides>
  <MMClips>0</MMClips>
  <ScaleCrop>false</ScaleCrop>
  <HeadingPairs>
    <vt:vector size="4" baseType="variant">
      <vt:variant>
        <vt:lpstr>Tema</vt:lpstr>
      </vt:variant>
      <vt:variant>
        <vt:i4>1</vt:i4>
      </vt:variant>
      <vt:variant>
        <vt:lpstr>Titoli diapositive</vt:lpstr>
      </vt:variant>
      <vt:variant>
        <vt:i4>14</vt:i4>
      </vt:variant>
    </vt:vector>
  </HeadingPairs>
  <TitlesOfParts>
    <vt:vector size="15" baseType="lpstr">
      <vt:lpstr>Berlino</vt:lpstr>
      <vt:lpstr>LA REVISIONE NEGLI ENTI LOCALI</vt:lpstr>
      <vt:lpstr>LE FONTI NORMATIVE</vt:lpstr>
      <vt:lpstr>I PRINCIPI CONTABILI</vt:lpstr>
      <vt:lpstr>STRUMENTI ATTUATIVI PER GLI OPERATORI</vt:lpstr>
      <vt:lpstr>POSTULATI DEL SISTEMA DI BILANCIO</vt:lpstr>
      <vt:lpstr>ULTERIORI POSTULATI DESUMIBILI DALL’ORDINAMENTO:</vt:lpstr>
      <vt:lpstr>LE ENTRATE E LE SPESE SONO CONNESSE ALL’ACQUISIZIONE DI BENI E SERVIZI ED ALLA REALIZZAZIONE DI LAVORI PUBBLICI</vt:lpstr>
      <vt:lpstr>L’ACCERTAMENTO</vt:lpstr>
      <vt:lpstr>L’IMPEGNO</vt:lpstr>
      <vt:lpstr>- ANNUALE O PLURIENNALE  - DI CONSOLIDAMENTO O DI SVILUPPO  - RICORRENTE O STRAORDINARIO  </vt:lpstr>
      <vt:lpstr>AI SENSI DELL’ART. 179 DEL T.U.E.L. L’ACCERTAMENTO COSTITUISCE LA PRIMA FASE DELLA GESTIONE DELL’ENTRATA MEDIANTE LA QUALE VIENE VERIFICATA LA RAGIONE DEL CREDITO E LA SUSSISTENZA DI UN IDONEO TITOLO GIURIDICO, INDIVIDUATO IL DEBITORE, QUANTIFICATA LA SOMMA DA INCASSARE, NONCHE’ FISSATA LA RELATIVA SCADENZA AI SENSI DELL’ART. 183 DEL T.U.E.L. L’IMPEGNO COSTITUISCE LA PRIMA FASE DEL PROCEDIMENTO DI SPESA CON LA QUALE, A SEGUITO DI OBBLIGAZIONE GIURIDICAMENTE PERFEZIONATA E’ DETERMINATA LA SOMMA DA PAGARE, DETERMIATO IL SOGGETTO CREDITORE, INDICATA LA RAGIONE E VIENE COSTITUITO IL VINCOLO SULLE PREVISIONI DI BILANCIO, NELL’AMBITO DELLA DISPONIBILITA’ FINANZIARIA ACCERTATA AI SENSI DELL’ART. 151 </vt:lpstr>
      <vt:lpstr>* ACCERTAMENTO  * LA RISCOSSIONE  * IL VERSAMENTO</vt:lpstr>
      <vt:lpstr>* IMPEGNO  * LIQUIDAZIONE  * ORDINAZIONE  * PAGAMENTO </vt:lpstr>
      <vt:lpstr>* CERTO          RISULTA CHIARO NEL CONTENUTO E LIMITI DAGLI ELEMENTI              INDICATI NELL’ATTO  E NON CONTROVERSO   * LIQUIDO        L’AMMONTARE E’ ESPRESSO IN MISURA DETERMINATA O                              FACILMENTE DETERMINABILE  * ESIGIBILE      QUANDO NON E’ SOTTOPOSTO A CONDIZIONE, SENZA     TERMINE O CON TERMINE SCADUTO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REVISIONE NEGLI ENTI LOCALI</dc:title>
  <dc:creator>RIZZI</dc:creator>
  <cp:lastModifiedBy>A. Rizzi</cp:lastModifiedBy>
  <cp:revision>10</cp:revision>
  <dcterms:created xsi:type="dcterms:W3CDTF">2014-04-29T06:44:18Z</dcterms:created>
  <dcterms:modified xsi:type="dcterms:W3CDTF">2014-04-29T12:00:47Z</dcterms:modified>
</cp:coreProperties>
</file>