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293" r:id="rId4"/>
    <p:sldId id="289" r:id="rId5"/>
    <p:sldId id="310" r:id="rId6"/>
    <p:sldId id="311" r:id="rId7"/>
    <p:sldId id="291" r:id="rId8"/>
    <p:sldId id="312" r:id="rId9"/>
    <p:sldId id="295" r:id="rId10"/>
    <p:sldId id="296" r:id="rId11"/>
    <p:sldId id="297" r:id="rId12"/>
    <p:sldId id="298" r:id="rId13"/>
    <p:sldId id="299" r:id="rId14"/>
    <p:sldId id="313" r:id="rId15"/>
    <p:sldId id="300" r:id="rId16"/>
    <p:sldId id="302" r:id="rId17"/>
    <p:sldId id="303" r:id="rId18"/>
    <p:sldId id="314" r:id="rId19"/>
    <p:sldId id="315" r:id="rId20"/>
    <p:sldId id="301" r:id="rId21"/>
    <p:sldId id="316" r:id="rId22"/>
    <p:sldId id="304" r:id="rId23"/>
    <p:sldId id="305" r:id="rId24"/>
    <p:sldId id="317" r:id="rId25"/>
    <p:sldId id="306" r:id="rId26"/>
    <p:sldId id="318" r:id="rId27"/>
    <p:sldId id="307" r:id="rId28"/>
    <p:sldId id="257" r:id="rId29"/>
    <p:sldId id="260" r:id="rId30"/>
    <p:sldId id="319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0066"/>
    <a:srgbClr val="99FF33"/>
    <a:srgbClr val="FF0000"/>
    <a:srgbClr val="FF0066"/>
    <a:srgbClr val="3333FF"/>
    <a:srgbClr val="990000"/>
    <a:srgbClr val="D60093"/>
    <a:srgbClr val="FF9933"/>
    <a:srgbClr val="ED6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574" autoAdjust="0"/>
  </p:normalViewPr>
  <p:slideViewPr>
    <p:cSldViewPr>
      <p:cViewPr>
        <p:scale>
          <a:sx n="71" d="100"/>
          <a:sy n="71" d="100"/>
        </p:scale>
        <p:origin x="-199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42250258043587324"/>
          <c:y val="0.16470443406963556"/>
          <c:w val="0.52019675862195547"/>
          <c:h val="0.81759622904279827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
</c:v>
                </c:pt>
              </c:strCache>
            </c:strRef>
          </c:tx>
          <c:explosion val="25"/>
          <c:dLbls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&lt;</a:t>
                    </a:r>
                    <a:r>
                      <a:rPr lang="en-US" baseline="0"/>
                      <a:t> 1 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dLblPos val="bestFit"/>
            </c:dLbl>
            <c:showPercent val="1"/>
            <c:showLeaderLines val="1"/>
          </c:dLbls>
          <c:cat>
            <c:strRef>
              <c:f>Foglio1!$A$2:$A$8</c:f>
              <c:strCache>
                <c:ptCount val="7"/>
                <c:pt idx="0">
                  <c:v>Srl</c:v>
                </c:pt>
                <c:pt idx="1">
                  <c:v>SrlS</c:v>
                </c:pt>
                <c:pt idx="2">
                  <c:v>Srl a Socio Unico</c:v>
                </c:pt>
                <c:pt idx="3">
                  <c:v>SpA</c:v>
                </c:pt>
                <c:pt idx="4">
                  <c:v>Cooperativa</c:v>
                </c:pt>
                <c:pt idx="5">
                  <c:v>SrlCR</c:v>
                </c:pt>
                <c:pt idx="6">
                  <c:v>Scrl</c:v>
                </c:pt>
              </c:strCache>
            </c:strRef>
          </c:cat>
          <c:val>
            <c:numRef>
              <c:f>Foglio1!$B$2:$B$8</c:f>
              <c:numCache>
                <c:formatCode>0%</c:formatCode>
                <c:ptCount val="7"/>
                <c:pt idx="0">
                  <c:v>0.83000000000000063</c:v>
                </c:pt>
                <c:pt idx="1">
                  <c:v>6.0000000000000081E-2</c:v>
                </c:pt>
                <c:pt idx="2">
                  <c:v>6.0000000000000081E-2</c:v>
                </c:pt>
                <c:pt idx="3">
                  <c:v>2.0000000000000025E-2</c:v>
                </c:pt>
                <c:pt idx="4">
                  <c:v>2.0000000000000025E-2</c:v>
                </c:pt>
                <c:pt idx="5">
                  <c:v>1.0000000000000012E-2</c:v>
                </c:pt>
                <c:pt idx="6" formatCode="0.00%">
                  <c:v>5.0000000000000096E-3</c:v>
                </c:pt>
              </c:numCache>
            </c:numRef>
          </c:val>
        </c:ser>
        <c:dLbls>
          <c:showPercent val="1"/>
        </c:dLbls>
      </c:pie3DChart>
      <c:spPr>
        <a:noFill/>
        <a:ln w="25357">
          <a:noFill/>
        </a:ln>
      </c:spPr>
    </c:plotArea>
    <c:legend>
      <c:legendPos val="r"/>
      <c:layout>
        <c:manualLayout>
          <c:xMode val="edge"/>
          <c:yMode val="edge"/>
          <c:x val="0"/>
          <c:y val="0.22043063201170662"/>
          <c:w val="0.40391672631830172"/>
          <c:h val="0.55434232225396651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42250258043587335"/>
          <c:y val="0.16470443406963553"/>
          <c:w val="0.52019675862195547"/>
          <c:h val="0.81759622904279827"/>
        </c:manualLayout>
      </c:layout>
      <c:pie3DChart>
        <c:varyColors val="1"/>
        <c:dLbls>
          <c:showPercent val="1"/>
        </c:dLbls>
      </c:pie3DChart>
      <c:spPr>
        <a:noFill/>
        <a:ln w="25357">
          <a:noFill/>
        </a:ln>
      </c:spPr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42250258043587341"/>
          <c:y val="0.16470443406963556"/>
          <c:w val="0.52019675862195547"/>
          <c:h val="0.81759622904279827"/>
        </c:manualLayout>
      </c:layout>
      <c:pie3DChart>
        <c:varyColors val="1"/>
        <c:dLbls>
          <c:showPercent val="1"/>
        </c:dLbls>
      </c:pie3DChart>
      <c:spPr>
        <a:noFill/>
        <a:ln w="25357">
          <a:noFill/>
        </a:ln>
      </c:spPr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864620035336051E-3"/>
          <c:y val="0.14840870554897481"/>
          <c:w val="0.54856925327082262"/>
          <c:h val="0.8515912944510264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
</c:v>
                </c:pt>
              </c:strCache>
            </c:strRef>
          </c:tx>
          <c:explosion val="25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/>
                      <a:t>1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 baseline="0"/>
                      <a:t> 1 </a:t>
                    </a:r>
                    <a:r>
                      <a:rPr lang="en-US"/>
                      <a:t>%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Foglio1!$A$2:$A$6</c:f>
              <c:strCache>
                <c:ptCount val="5"/>
                <c:pt idx="0">
                  <c:v>Meno di 0,10 mln di €</c:v>
                </c:pt>
                <c:pt idx="1">
                  <c:v>Tra 0,11 e 0,50 mln di €</c:v>
                </c:pt>
                <c:pt idx="2">
                  <c:v>Tra 0,51 e 1,00 mln di €</c:v>
                </c:pt>
                <c:pt idx="3">
                  <c:v>Tra 1,01 e 2,00 mln di €</c:v>
                </c:pt>
                <c:pt idx="4">
                  <c:v>Tra 2,01 e 5 mln di €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>
                  <c:v>0.87000000000000099</c:v>
                </c:pt>
                <c:pt idx="1">
                  <c:v>0.11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5.0000000000000079E-3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729537653947387"/>
          <c:y val="0.18144658908786901"/>
          <c:w val="0.36823056733292875"/>
          <c:h val="0.70729194248949112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4342364999051972"/>
          <c:y val="0.11084337909088784"/>
          <c:w val="0.54610493929950665"/>
          <c:h val="0.76948507335863758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
</c:v>
                </c:pt>
              </c:strCache>
            </c:strRef>
          </c:tx>
          <c:explosion val="25"/>
          <c:dLbls>
            <c:dLbl>
              <c:idx val="6"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 baseline="0"/>
                      <a:t> 1 </a:t>
                    </a:r>
                    <a:r>
                      <a:rPr lang="en-US"/>
                      <a:t>%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Meno di 4</c:v>
                </c:pt>
                <c:pt idx="1">
                  <c:v>Tra 5 e 9</c:v>
                </c:pt>
                <c:pt idx="2">
                  <c:v>Tra 10 e 19</c:v>
                </c:pt>
                <c:pt idx="3">
                  <c:v>Più di 20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0.86000000000000065</c:v>
                </c:pt>
                <c:pt idx="1">
                  <c:v>0.1</c:v>
                </c:pt>
                <c:pt idx="2">
                  <c:v>3.0000000000000002E-2</c:v>
                </c:pt>
                <c:pt idx="3">
                  <c:v>1.0000000000000005E-2</c:v>
                </c:pt>
              </c:numCache>
            </c:numRef>
          </c:val>
        </c:ser>
        <c:dLbls>
          <c:showPercent val="1"/>
        </c:dLbls>
      </c:pie3DChart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7.1049164831407594E-3"/>
          <c:y val="0.3265429321334839"/>
          <c:w val="0.30450417835701626"/>
          <c:h val="0.38673556430446265"/>
        </c:manualLayout>
      </c:layout>
    </c:legend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4632034632034632E-2"/>
          <c:w val="0.55429893102442662"/>
          <c:h val="0.9642621944984149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</c:v>
                </c:pt>
              </c:strCache>
            </c:strRef>
          </c:tx>
          <c:explosion val="25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/>
                      <a:t>1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/>
                      <a:t>1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/>
                      <a:t>&lt;</a:t>
                    </a:r>
                    <a:r>
                      <a:rPr lang="en-US" baseline="0"/>
                      <a:t> 1 </a:t>
                    </a:r>
                    <a:r>
                      <a:rPr lang="en-US"/>
                      <a:t>%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Foglio1!$A$2:$A$6</c:f>
              <c:strCache>
                <c:ptCount val="5"/>
                <c:pt idx="0">
                  <c:v>Servizi</c:v>
                </c:pt>
                <c:pt idx="1">
                  <c:v>Industria/Artigianato</c:v>
                </c:pt>
                <c:pt idx="2">
                  <c:v>Commercio</c:v>
                </c:pt>
                <c:pt idx="3">
                  <c:v>Agricoltura/Pesca</c:v>
                </c:pt>
                <c:pt idx="4">
                  <c:v>Turismo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>
                  <c:v>0.78</c:v>
                </c:pt>
                <c:pt idx="1">
                  <c:v>0.18000000000000024</c:v>
                </c:pt>
                <c:pt idx="2">
                  <c:v>4.0000000000000022E-2</c:v>
                </c:pt>
                <c:pt idx="3">
                  <c:v>8.0000000000000175E-3</c:v>
                </c:pt>
                <c:pt idx="4">
                  <c:v>8.0000000000000175E-3</c:v>
                </c:pt>
              </c:numCache>
            </c:numRef>
          </c:val>
        </c:ser>
        <c:dLbls>
          <c:showPercent val="1"/>
        </c:dLbls>
      </c:pie3DChart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0.55977029187141081"/>
          <c:y val="0.13829865016872891"/>
          <c:w val="0.44022970812858919"/>
          <c:h val="0.6418663292088489"/>
        </c:manualLayout>
      </c:layout>
      <c:txPr>
        <a:bodyPr/>
        <a:lstStyle/>
        <a:p>
          <a:pPr>
            <a:defRPr sz="1050"/>
          </a:pPr>
          <a:endParaRPr lang="it-IT"/>
        </a:p>
      </c:txPr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8012F-E421-4C62-8D2C-3F92520E0D4B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0F402-D780-4BCE-8BA4-44B2AE64D3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92A7-B421-4B59-BFC5-F706784BA0F2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4D84D-3F6F-4C92-B15C-90C4623E2D0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4D84D-3F6F-4C92-B15C-90C4623E2D0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9D2C-164B-478D-88DD-E9B908ADD7D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D4C52-492A-40CA-B837-2CEE3F2AE13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05744"/>
          </a:xfrm>
          <a:solidFill>
            <a:srgbClr val="FF0000"/>
          </a:solidFill>
        </p:spPr>
        <p:txBody>
          <a:bodyPr>
            <a:normAutofit fontScale="70000" lnSpcReduction="20000"/>
          </a:bodyPr>
          <a:lstStyle/>
          <a:p>
            <a:pPr lvl="4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Sabrina Bruno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Professore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Associato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Diritto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Commerciale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Università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della</a:t>
            </a:r>
            <a:r>
              <a:rPr lang="en-US" dirty="0" smtClean="0">
                <a:solidFill>
                  <a:srgbClr val="FFFF00"/>
                </a:solidFill>
              </a:rPr>
              <a:t> Calabria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20 </a:t>
            </a:r>
            <a:r>
              <a:rPr lang="en-US" dirty="0" err="1" smtClean="0">
                <a:solidFill>
                  <a:srgbClr val="FFFF00"/>
                </a:solidFill>
              </a:rPr>
              <a:t>settembre</a:t>
            </a:r>
            <a:r>
              <a:rPr lang="en-US" dirty="0" smtClean="0">
                <a:solidFill>
                  <a:srgbClr val="FFFF00"/>
                </a:solidFill>
              </a:rPr>
              <a:t> 2014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en-US" i="1" dirty="0">
              <a:solidFill>
                <a:srgbClr val="99FF33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-324544" y="260648"/>
            <a:ext cx="94685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 err="1" smtClean="0"/>
              <a:t>Start-up</a:t>
            </a:r>
            <a:r>
              <a:rPr lang="it-IT" sz="5400" b="1" dirty="0" smtClean="0"/>
              <a:t> innovative ed incubatori: l’adozione delle imprese giovani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Iscrizione nella Sezione Speciale 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è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i="1" dirty="0" smtClean="0"/>
              <a:t>	</a:t>
            </a:r>
            <a:r>
              <a:rPr lang="it-IT" b="1" i="1" dirty="0" err="1" smtClean="0"/>
              <a:t>conditio</a:t>
            </a:r>
            <a:r>
              <a:rPr lang="it-IT" b="1" i="1" dirty="0" smtClean="0"/>
              <a:t> </a:t>
            </a:r>
            <a:r>
              <a:rPr lang="it-IT" b="1" i="1" dirty="0" err="1" smtClean="0"/>
              <a:t>sine</a:t>
            </a:r>
            <a:r>
              <a:rPr lang="it-IT" b="1" i="1" dirty="0" smtClean="0"/>
              <a:t> qua non</a:t>
            </a:r>
            <a:r>
              <a:rPr lang="it-IT" b="1" dirty="0" smtClean="0"/>
              <a:t> </a:t>
            </a:r>
            <a:r>
              <a:rPr lang="it-IT" dirty="0" smtClean="0"/>
              <a:t>per usufruire delle deroghe e dei benefici di legge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513569" y="0"/>
            <a:ext cx="6012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EFFETTI PUBBLICITA’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08A810"/>
                </a:solidFill>
              </a:rPr>
              <a:t>Art. 25, comma 5, sottocategoria =</a:t>
            </a:r>
          </a:p>
          <a:p>
            <a:pPr>
              <a:buNone/>
            </a:pPr>
            <a:r>
              <a:rPr lang="it-IT" dirty="0" smtClean="0">
                <a:solidFill>
                  <a:srgbClr val="08A810"/>
                </a:solidFill>
              </a:rPr>
              <a:t>stessi requisiti + operatività solo nei settori elencati (assistenza sociale, sanitaria, educazione etc., tutela ambiente, turismo, formazione universitaria e post-universitaria, ricerca, formazione extra-scolastica, servizi strumentali ad imprese sociali).</a:t>
            </a:r>
          </a:p>
          <a:p>
            <a:pPr>
              <a:buNone/>
            </a:pPr>
            <a:r>
              <a:rPr lang="it-IT" dirty="0" smtClean="0">
                <a:solidFill>
                  <a:srgbClr val="08A810"/>
                </a:solidFill>
              </a:rPr>
              <a:t>Stesso regime di favore + ulteriori misure di sostegno di natura fiscale.</a:t>
            </a:r>
            <a:endParaRPr lang="it-IT" dirty="0">
              <a:solidFill>
                <a:srgbClr val="66FF3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-201776" y="332656"/>
            <a:ext cx="9690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START-UP A VOCAZIONE SOCIALE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99FF33"/>
                </a:solidFill>
              </a:rPr>
              <a:t>Definizione =</a:t>
            </a:r>
          </a:p>
          <a:p>
            <a:r>
              <a:rPr lang="it-IT" dirty="0" smtClean="0">
                <a:solidFill>
                  <a:srgbClr val="99FF33"/>
                </a:solidFill>
              </a:rPr>
              <a:t>Aziende che raccolgono le idee imprenditoriali,  stimate ad alto potenziale economico, ed offrono servizi per sostenere la nascita e lo sviluppo delle start-up innovative.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Stessi requisiti di forma societaria,  nazionalità e residenza fiscale start-up + oggetto è quello di sostenere nascita e sviluppo start-up + </a:t>
            </a:r>
            <a:endParaRPr lang="it-IT" dirty="0" smtClean="0">
              <a:solidFill>
                <a:srgbClr val="99FF33"/>
              </a:solidFill>
            </a:endParaRPr>
          </a:p>
          <a:p>
            <a:endParaRPr lang="it-IT" dirty="0" smtClean="0">
              <a:solidFill>
                <a:srgbClr val="99FF33"/>
              </a:solidFill>
            </a:endParaRPr>
          </a:p>
          <a:p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787530" y="404664"/>
            <a:ext cx="7712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INCUBATORE CERTIFICATO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>
                <a:solidFill>
                  <a:srgbClr val="00B050"/>
                </a:solidFill>
              </a:rPr>
              <a:t>+  </a:t>
            </a:r>
            <a:r>
              <a:rPr lang="it-IT" sz="1600" b="1" dirty="0" smtClean="0">
                <a:solidFill>
                  <a:srgbClr val="00B050"/>
                </a:solidFill>
              </a:rPr>
              <a:t>Ex D.M. 22 febbraio 2013 (MISE) </a:t>
            </a:r>
            <a:r>
              <a:rPr lang="it-IT" sz="1600" dirty="0" smtClean="0">
                <a:solidFill>
                  <a:srgbClr val="00B050"/>
                </a:solidFill>
              </a:rPr>
              <a:t>:</a:t>
            </a:r>
            <a:endParaRPr lang="it-IT" sz="1600" dirty="0" smtClean="0"/>
          </a:p>
          <a:p>
            <a:pPr lvl="0"/>
            <a:r>
              <a:rPr lang="it-IT" sz="1600" dirty="0" smtClean="0"/>
              <a:t>adeguate strutture per  accogliere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 Innovative: (superficie minima in 400 m</a:t>
            </a:r>
            <a:r>
              <a:rPr lang="it-IT" sz="1600" baseline="30000" dirty="0" smtClean="0"/>
              <a:t>2</a:t>
            </a:r>
            <a:r>
              <a:rPr lang="it-IT" sz="1600" dirty="0" smtClean="0"/>
              <a:t>.); attrezzature adeguate all'attività di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: (Allegato A : connessione  veloce  ad internet / macchinari per test /sale prove prototipi);</a:t>
            </a:r>
          </a:p>
          <a:p>
            <a:pPr lvl="0"/>
            <a:r>
              <a:rPr lang="it-IT" sz="1600" dirty="0" smtClean="0"/>
              <a:t>struttura manageriale adeguata  =  esperti in ambito imprenditoriale (almeno 3 lavoratori, collaboratori o professionisti che operino con continuità, equivalenti a tempo pieno (FTE) dedicati in modo specifico al supporto e alla consulenza alle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 Innovative, e caratterizzati da competenze ed esperienze specifiche + esperienza di durata non &gt; 15 anni in materia di impresa e di innovazione del personale;</a:t>
            </a:r>
          </a:p>
          <a:p>
            <a:pPr lvl="0"/>
            <a:r>
              <a:rPr lang="it-IT" sz="1600" dirty="0" smtClean="0"/>
              <a:t>Collaborazione con enti, pubblici o privati, che realizzino progetti in collaborazione con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 Innovative: contratti e/o convenzioni quadro con centri di ricerca e Università finalizzati allo sviluppo delle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 Innovative, oppure,  contratti e/o convenzioni quadro attivi con istituti di credito e/o fondi di Venture Capital finalizzati allo sviluppo delle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, o -contratti e/o convenzioni quadro attivi con istituzioni pubbliche (</a:t>
            </a:r>
            <a:r>
              <a:rPr lang="it-IT" sz="1600" dirty="0" err="1" smtClean="0"/>
              <a:t>Pubbliche</a:t>
            </a:r>
            <a:r>
              <a:rPr lang="it-IT" sz="1600" dirty="0" smtClean="0"/>
              <a:t> Amministrazioni, CCIAA, finanziarie regionali, ecc.), finalizzati allo sviluppo di </a:t>
            </a:r>
            <a:r>
              <a:rPr lang="it-IT" sz="1600" dirty="0" err="1" smtClean="0"/>
              <a:t>Start-up</a:t>
            </a:r>
            <a:r>
              <a:rPr lang="it-IT" sz="1600" dirty="0" smtClean="0"/>
              <a:t>;</a:t>
            </a:r>
          </a:p>
          <a:p>
            <a:pPr lvl="0"/>
            <a:r>
              <a:rPr lang="it-IT" sz="1600" dirty="0" smtClean="0"/>
              <a:t>avere "</a:t>
            </a:r>
            <a:r>
              <a:rPr lang="it-IT" sz="1600" i="1" dirty="0" smtClean="0"/>
              <a:t>adeguata e comprovata esperienza nell'attività di sostegno a start-up innovative</a:t>
            </a:r>
            <a:r>
              <a:rPr lang="it-IT" sz="1600" dirty="0" smtClean="0"/>
              <a:t>“ (v. Allegato B, almeno 4 condizioni tra quelle previste).</a:t>
            </a:r>
          </a:p>
          <a:p>
            <a:pPr lvl="0"/>
            <a:endParaRPr lang="it-IT" sz="1600" dirty="0" smtClean="0"/>
          </a:p>
          <a:p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788320" y="332656"/>
            <a:ext cx="7712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INCUBATORE CERTIFICATO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it-IT" sz="1600" dirty="0" smtClean="0"/>
          </a:p>
          <a:p>
            <a:endParaRPr lang="it-IT" sz="1600" dirty="0" smtClean="0"/>
          </a:p>
          <a:p>
            <a:pPr algn="just">
              <a:buNone/>
            </a:pPr>
            <a:r>
              <a:rPr lang="it-IT" sz="2800" dirty="0" smtClean="0"/>
              <a:t>La finalità di questa normativa è quella di sostenere la progressiva crescita dimensionale degli incubatori, valorizzando nel territorio nazionale le strutture di eccellenza capaci di imprimere un forte sviluppo al sistema produttivo, evitando così finanziamenti a pioggia poco meritocratici.</a:t>
            </a:r>
          </a:p>
          <a:p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788320" y="332656"/>
            <a:ext cx="7712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INCUBATORE CERTIFICATO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Se e solo se sussistano tutti i requisiti =</a:t>
            </a:r>
          </a:p>
          <a:p>
            <a:r>
              <a:rPr lang="it-IT" dirty="0" smtClean="0"/>
              <a:t>iscrizione dell'Incubatore nell'apposita Sezione Speciale del Registro delle Imprese territorialmente competente (stessa semplicità).</a:t>
            </a:r>
          </a:p>
          <a:p>
            <a:r>
              <a:rPr lang="it-IT" dirty="0" smtClean="0"/>
              <a:t>Requisiti devono permanere per intera esistenza della società = altrimenti cancellazione dalla sezione del Registro.</a:t>
            </a:r>
          </a:p>
          <a:p>
            <a:r>
              <a:rPr lang="it-IT" b="1" dirty="0" smtClean="0"/>
              <a:t>Non è previsto per gli Incubatori Certificati un limite massimo di tempo per cui usufruire delle agevolazioni previste dalla legge (</a:t>
            </a:r>
            <a:r>
              <a:rPr lang="it-IT" b="1" dirty="0" smtClean="0">
                <a:sym typeface="Symbol"/>
              </a:rPr>
              <a:t> start-up )</a:t>
            </a:r>
            <a:r>
              <a:rPr lang="it-IT" dirty="0" smtClean="0">
                <a:sym typeface="Symbol"/>
              </a:rPr>
              <a:t>.</a:t>
            </a: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60647" y="404664"/>
            <a:ext cx="7712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INCUBATORE CERTIFICATO</a:t>
            </a:r>
            <a:endParaRPr lang="it-I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AGEVOLAZIONI PER START-UP ED </a:t>
            </a:r>
            <a:r>
              <a:rPr lang="it-IT" dirty="0" smtClean="0"/>
              <a:t>INCUBATORI: ONERI FISCALI ETC.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dirty="0" smtClean="0"/>
              <a:t>CONDIZIONATE AD ISCRIZIONE SEZIONE SPECIALE REGISTRO</a:t>
            </a:r>
            <a:r>
              <a:rPr lang="it-IT" dirty="0" smtClean="0"/>
              <a:t>.</a:t>
            </a:r>
          </a:p>
          <a:p>
            <a:pPr marL="514350" indent="-514350">
              <a:buAutoNum type="arabicParenR"/>
            </a:pPr>
            <a:r>
              <a:rPr lang="it-IT" dirty="0" smtClean="0"/>
              <a:t>No bolli e dir. segreteria per iscrizione Registro, </a:t>
            </a:r>
            <a:r>
              <a:rPr lang="it-IT" b="1" dirty="0" smtClean="0"/>
              <a:t>né diritto annuale per CCIAA (</a:t>
            </a:r>
            <a:r>
              <a:rPr lang="it-IT" b="1" dirty="0" smtClean="0">
                <a:sym typeface="Symbol"/>
              </a:rPr>
              <a:t> </a:t>
            </a:r>
            <a:r>
              <a:rPr lang="it-IT" b="1" dirty="0" err="1" smtClean="0">
                <a:sym typeface="Symbol"/>
              </a:rPr>
              <a:t>Srls</a:t>
            </a:r>
            <a:r>
              <a:rPr lang="it-IT" b="1" dirty="0" smtClean="0">
                <a:sym typeface="Symbol"/>
              </a:rPr>
              <a:t>)</a:t>
            </a:r>
            <a:r>
              <a:rPr lang="it-IT" dirty="0" smtClean="0"/>
              <a:t>; però se si costituiscono in forma diversa dalla </a:t>
            </a:r>
            <a:r>
              <a:rPr lang="it-IT" dirty="0" err="1" smtClean="0"/>
              <a:t>Srls</a:t>
            </a:r>
            <a:r>
              <a:rPr lang="it-IT" dirty="0" smtClean="0"/>
              <a:t> = sì oneri notarili. </a:t>
            </a:r>
            <a:r>
              <a:rPr lang="it-IT" dirty="0" err="1" smtClean="0"/>
              <a:t>Start-up</a:t>
            </a:r>
            <a:r>
              <a:rPr lang="it-IT" dirty="0" smtClean="0"/>
              <a:t> = fino a 4 anni.</a:t>
            </a:r>
          </a:p>
          <a:p>
            <a:pPr marL="514350" indent="-514350">
              <a:buAutoNum type="arabicParenR"/>
            </a:pPr>
            <a:r>
              <a:rPr lang="it-IT" dirty="0" smtClean="0"/>
              <a:t>Agevolazioni fiscali per i finanziatori: persone fisiche = fino al 19% Irpef somma investita per almeno 2 anni nel capitale sociale; società = fino al 20% </a:t>
            </a:r>
            <a:r>
              <a:rPr lang="it-IT" dirty="0" err="1" smtClean="0"/>
              <a:t>Ires</a:t>
            </a:r>
            <a:r>
              <a:rPr lang="it-IT" dirty="0" smtClean="0"/>
              <a:t> (ma limite massimo agevolazioni); per start-up a vocazione sociale (25% e 27%) .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pPr>
              <a:buNone/>
            </a:pPr>
            <a:endParaRPr lang="it-IT" sz="3200" dirty="0" smtClean="0"/>
          </a:p>
          <a:p>
            <a:pPr lvl="4">
              <a:buNone/>
            </a:pPr>
            <a:endParaRPr lang="it-IT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(segue) DEROGHE </a:t>
            </a:r>
            <a:r>
              <a:rPr lang="it-IT" dirty="0" smtClean="0"/>
              <a:t>AL DIRITTO SOCIETARIO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it-IT" dirty="0" smtClean="0"/>
              <a:t>Riduzione del capitale per perdite &lt; 1/3 o al di sotto minimo legale (artt. 2446,2482-bis,2447,2482-ter  c.c.) = estensione di 12 mesi del periodo c.d. rinvio a nuovo delle perdite (cioè chiusura del secondo esercizio successivo) e della decisione di ricapitalizzare o trasformare = dilatazione tempi per consentire assorbimento perdite [per questo no distribuzione utili];</a:t>
            </a:r>
          </a:p>
          <a:p>
            <a:pPr marL="514350" indent="-514350">
              <a:buAutoNum type="arabicParenR"/>
            </a:pPr>
            <a:r>
              <a:rPr lang="it-IT" dirty="0" smtClean="0"/>
              <a:t>Per srl = possibilità di attribuire particolari diritti ai soci (quote senza dir. voto o con voto non proporzionale a partecipazione o dir. voto limitato) = diversificazione opzioni investimento (= spa) + sì ad operazione su proprie quote per fidelizzare ed incentivare il management + emissione di strumenti finanziari con dir. patrimoniali o amministrativi per chi presta opera o servizi + offerta al pubblico per quote (anche </a:t>
            </a:r>
            <a:r>
              <a:rPr lang="it-IT" i="1" dirty="0" err="1" smtClean="0"/>
              <a:t>crowdfunding</a:t>
            </a:r>
            <a:r>
              <a:rPr lang="it-IT" dirty="0" smtClean="0"/>
              <a:t>, portali on-line per la raccolta capitali, v. art. 30 </a:t>
            </a:r>
            <a:r>
              <a:rPr lang="it-IT" dirty="0" err="1" smtClean="0"/>
              <a:t>DL</a:t>
            </a:r>
            <a:r>
              <a:rPr lang="it-IT" dirty="0" smtClean="0"/>
              <a:t> 179/2012); [per modifiche atto costitutivo = no limite dei 4 anni = srl “anomale”]</a:t>
            </a:r>
          </a:p>
          <a:p>
            <a:pPr marL="514350" indent="-514350">
              <a:buAutoNum type="arabicParenR"/>
            </a:pPr>
            <a:r>
              <a:rPr lang="it-IT" dirty="0" smtClean="0"/>
              <a:t>No disciplina società di comodo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(segue) DEROGHE </a:t>
            </a:r>
            <a:r>
              <a:rPr lang="it-IT" dirty="0" smtClean="0"/>
              <a:t>AL DIRITTO FALLIMENTARE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dirty="0" smtClean="0"/>
              <a:t>Inapplicabilità fallimento e altre procedure concorsuali </a:t>
            </a:r>
            <a:r>
              <a:rPr lang="it-IT" b="1" dirty="0" smtClean="0"/>
              <a:t>finché si mantenga la qualifica</a:t>
            </a:r>
            <a:r>
              <a:rPr lang="it-IT" dirty="0" smtClean="0"/>
              <a:t> di start-up innovativa (art. 31 </a:t>
            </a:r>
            <a:r>
              <a:rPr lang="it-IT" dirty="0" err="1" smtClean="0"/>
              <a:t>DL</a:t>
            </a:r>
            <a:r>
              <a:rPr lang="it-IT" dirty="0" smtClean="0"/>
              <a:t> 179/2012);</a:t>
            </a:r>
          </a:p>
          <a:p>
            <a:pPr marL="514350" indent="-514350">
              <a:buAutoNum type="arabicParenR"/>
            </a:pPr>
            <a:r>
              <a:rPr lang="it-IT" dirty="0" smtClean="0"/>
              <a:t>In caso di crisi solo: Capo II l. 27.1.2012 n. 3  = procedura di composizione crisi da </a:t>
            </a:r>
            <a:r>
              <a:rPr lang="it-IT" dirty="0" err="1" smtClean="0"/>
              <a:t>sovraindebitamento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it-IT" dirty="0" smtClean="0"/>
              <a:t>DEROGHE AL DIRITTO LABURISTICO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Su contratti a tempo determinato deroghe per facilitare flessibilità in uscita (v. art. 28 </a:t>
            </a:r>
            <a:r>
              <a:rPr lang="it-IT" dirty="0" err="1" smtClean="0"/>
              <a:t>DL</a:t>
            </a:r>
            <a:r>
              <a:rPr lang="it-IT" dirty="0" smtClean="0"/>
              <a:t> </a:t>
            </a:r>
            <a:r>
              <a:rPr lang="it-IT" dirty="0" err="1" smtClean="0"/>
              <a:t>DL</a:t>
            </a:r>
            <a:r>
              <a:rPr lang="it-IT" dirty="0" smtClean="0"/>
              <a:t> 179/2012)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3333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Consiglio dei Ministri dell'Unione Europea nel 2012: trattamento di favore per le imprese che investono su ricerca e sviluppo tecnologico.</a:t>
            </a:r>
            <a:endParaRPr lang="it-IT" dirty="0" smtClean="0">
              <a:solidFill>
                <a:srgbClr val="ED6D03"/>
              </a:solidFill>
            </a:endParaRPr>
          </a:p>
          <a:p>
            <a:pPr algn="just"/>
            <a:r>
              <a:rPr lang="it-IT" dirty="0" smtClean="0">
                <a:solidFill>
                  <a:srgbClr val="ED6D03"/>
                </a:solidFill>
              </a:rPr>
              <a:t>Governo italiano: Decreto Crescita 2.0:</a:t>
            </a:r>
            <a:r>
              <a:rPr lang="it-IT" b="1" dirty="0" smtClean="0">
                <a:solidFill>
                  <a:srgbClr val="ED6D03"/>
                </a:solidFill>
              </a:rPr>
              <a:t> D.L. 179 del 18 ottobre  2012 </a:t>
            </a:r>
            <a:r>
              <a:rPr lang="it-IT" dirty="0" smtClean="0">
                <a:solidFill>
                  <a:srgbClr val="ED6D03"/>
                </a:solidFill>
              </a:rPr>
              <a:t>(modificata dal </a:t>
            </a:r>
            <a:r>
              <a:rPr lang="it-IT" dirty="0" err="1" smtClean="0">
                <a:solidFill>
                  <a:srgbClr val="ED6D03"/>
                </a:solidFill>
              </a:rPr>
              <a:t>DL</a:t>
            </a:r>
            <a:r>
              <a:rPr lang="it-IT" dirty="0" smtClean="0">
                <a:solidFill>
                  <a:srgbClr val="ED6D03"/>
                </a:solidFill>
              </a:rPr>
              <a:t> 28 giugno 2013, n. 76 convertito con Legge 9 agosto 2013, n. 99) = scopo </a:t>
            </a:r>
            <a:r>
              <a:rPr lang="it-IT" dirty="0" smtClean="0"/>
              <a:t>= promuovere l'occupazione, l'innovazione imprenditoriale oltreché favorire lo sviluppo tecnologico e il progresso scientifico.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  <a:solidFill>
            <a:srgbClr val="FF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979712" y="0"/>
            <a:ext cx="4687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INTRODUZIONE</a:t>
            </a:r>
          </a:p>
          <a:p>
            <a:pPr algn="ctr"/>
            <a:endParaRPr lang="it-IT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Problema si è posto per </a:t>
            </a:r>
            <a:r>
              <a:rPr lang="it-IT" dirty="0" err="1" smtClean="0">
                <a:solidFill>
                  <a:srgbClr val="FFFF00"/>
                </a:solidFill>
              </a:rPr>
              <a:t>iSrl</a:t>
            </a:r>
            <a:r>
              <a:rPr lang="it-IT" dirty="0" smtClean="0">
                <a:solidFill>
                  <a:srgbClr val="FFFF00"/>
                </a:solidFill>
              </a:rPr>
              <a:t> che mostra le maggiori deroghe rispetto al diritto societario</a:t>
            </a:r>
          </a:p>
          <a:p>
            <a:endParaRPr lang="it-IT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rgbClr val="FFFF00"/>
                </a:solidFill>
              </a:rPr>
              <a:t>?</a:t>
            </a:r>
          </a:p>
          <a:p>
            <a:endParaRPr lang="it-IT" dirty="0" smtClean="0">
              <a:solidFill>
                <a:srgbClr val="FFFF00"/>
              </a:solidFill>
            </a:endParaRPr>
          </a:p>
          <a:p>
            <a:pPr algn="ctr"/>
            <a:endParaRPr lang="it-IT" dirty="0" smtClean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19380" y="404664"/>
            <a:ext cx="6043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iSrl</a:t>
            </a:r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= tipo ulteriore ?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smtClean="0"/>
              <a:t>“Solo esenzioni al diritto comune per ridurre i costi (soprattutto del lavoro dipendente e tributari) e favorire la provvista dei mezzi propri e di credito e “diluire" nel tempo i rischi dell’indebitamento a beneficio di quanti sviluppino iniziative di produzione di beni e servizi ad alto valore tecnologico” (</a:t>
            </a:r>
            <a:r>
              <a:rPr lang="it-IT" dirty="0" err="1" smtClean="0"/>
              <a:t>Spada-Maltoni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Peraltro le deroghe non sono obbligatorie ma facoltative da inserire nello statuto (</a:t>
            </a:r>
            <a:r>
              <a:rPr lang="it-IT" i="1" dirty="0" err="1" smtClean="0">
                <a:solidFill>
                  <a:srgbClr val="FFFF00"/>
                </a:solidFill>
              </a:rPr>
              <a:t>opt-in</a:t>
            </a:r>
            <a:r>
              <a:rPr lang="it-IT" dirty="0" smtClean="0">
                <a:solidFill>
                  <a:srgbClr val="FFFF00"/>
                </a:solidFill>
              </a:rPr>
              <a:t>) + tempo limitato = variante modello di base.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619380" y="404664"/>
            <a:ext cx="6043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iSrl</a:t>
            </a:r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= tipo ulteriore ?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r>
              <a:rPr lang="it-IT" dirty="0" smtClean="0"/>
              <a:t>Dati statistici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Al 30.3.2014 (</a:t>
            </a:r>
            <a:r>
              <a:rPr lang="it-IT" dirty="0" err="1" smtClean="0"/>
              <a:t>Infocamere</a:t>
            </a:r>
            <a:r>
              <a:rPr lang="it-IT" dirty="0" smtClean="0"/>
              <a:t>):</a:t>
            </a:r>
          </a:p>
          <a:p>
            <a:pPr>
              <a:buNone/>
            </a:pPr>
            <a:r>
              <a:rPr lang="it-IT" b="1" dirty="0" smtClean="0"/>
              <a:t>1792 </a:t>
            </a:r>
            <a:r>
              <a:rPr lang="it-IT" b="1" dirty="0" err="1" smtClean="0"/>
              <a:t>Start-up</a:t>
            </a:r>
            <a:r>
              <a:rPr lang="it-IT" b="1" dirty="0" smtClean="0"/>
              <a:t> Innovative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Quasi totalità = Srl (Ordinaria, Semplificata, con Socio Unico o a Capitale Ridotto); solo 29 = s.p.a.; 24 = società cooperative (e 3 società cooperative a </a:t>
            </a:r>
            <a:r>
              <a:rPr lang="it-IT" dirty="0" err="1" smtClean="0"/>
              <a:t>resp.lim.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Settori: soprattutto produzione software e consulenza informatica, ricerca e sviluppo.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 smtClean="0"/>
              <a:t>DATI STATISTICI (1): forma</a:t>
            </a:r>
            <a:endParaRPr lang="it-IT" dirty="0"/>
          </a:p>
        </p:txBody>
      </p:sp>
      <p:graphicFrame>
        <p:nvGraphicFramePr>
          <p:cNvPr id="4" name="Ogget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 smtClean="0"/>
              <a:t>DATI STATISTICI (2): capitale sociale</a:t>
            </a:r>
            <a:endParaRPr lang="it-IT" dirty="0"/>
          </a:p>
        </p:txBody>
      </p:sp>
      <p:graphicFrame>
        <p:nvGraphicFramePr>
          <p:cNvPr id="4" name="Ogget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ggetto 4"/>
          <p:cNvGraphicFramePr>
            <a:graphicFrameLocks/>
          </p:cNvGraphicFramePr>
          <p:nvPr/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ggetto 5"/>
          <p:cNvGraphicFramePr/>
          <p:nvPr/>
        </p:nvGraphicFramePr>
        <p:xfrm>
          <a:off x="2555776" y="1916832"/>
          <a:ext cx="3522568" cy="4290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DATI STATISTICI (3): numero dipendenti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en-US" dirty="0" smtClean="0"/>
          </a:p>
          <a:p>
            <a:endParaRPr lang="it-IT" dirty="0"/>
          </a:p>
        </p:txBody>
      </p:sp>
      <p:graphicFrame>
        <p:nvGraphicFramePr>
          <p:cNvPr id="9" name="Oggetto 6"/>
          <p:cNvGraphicFramePr/>
          <p:nvPr/>
        </p:nvGraphicFramePr>
        <p:xfrm>
          <a:off x="3278822" y="2315527"/>
          <a:ext cx="2586355" cy="222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DATI STATISTICI (4): settori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en-US" dirty="0" smtClean="0"/>
          </a:p>
          <a:p>
            <a:endParaRPr lang="it-IT" dirty="0"/>
          </a:p>
        </p:txBody>
      </p:sp>
      <p:graphicFrame>
        <p:nvGraphicFramePr>
          <p:cNvPr id="5" name="Oggetto 7"/>
          <p:cNvGraphicFramePr/>
          <p:nvPr/>
        </p:nvGraphicFramePr>
        <p:xfrm>
          <a:off x="3256597" y="2315527"/>
          <a:ext cx="2630805" cy="222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FINANZIAMENTI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 err="1" smtClean="0"/>
              <a:t>Risk</a:t>
            </a:r>
            <a:r>
              <a:rPr lang="it-IT" b="1" dirty="0" smtClean="0"/>
              <a:t> </a:t>
            </a:r>
            <a:r>
              <a:rPr lang="it-IT" b="1" dirty="0" err="1" smtClean="0"/>
              <a:t>Sharing</a:t>
            </a:r>
            <a:r>
              <a:rPr lang="it-IT" b="1" dirty="0" smtClean="0"/>
              <a:t> </a:t>
            </a:r>
            <a:r>
              <a:rPr lang="it-IT" b="1" dirty="0" err="1" smtClean="0"/>
              <a:t>Instrument</a:t>
            </a:r>
            <a:r>
              <a:rPr lang="it-IT" i="1" dirty="0" smtClean="0"/>
              <a:t>: </a:t>
            </a:r>
            <a:r>
              <a:rPr lang="it-IT" dirty="0" smtClean="0"/>
              <a:t> per stimolare, con strumenti di garanzia, banche e intermediari finanziari nell’erogazione di prestiti a piccole e medie imprese che mostrino e assicurino attività inerenti a ricerca/sviluppo/innovazione (nell’ambito del 7 PQ proposto da Commissione Europea e attivato dal  Fondo Europeo Investimenti). Finanziamenti subordinati ad una serie di requisiti (cioè non basta essere start-up ma “impresa ad alta crescita”, premio innovazione, brevetto registrato etc.)</a:t>
            </a:r>
          </a:p>
          <a:p>
            <a:r>
              <a:rPr lang="en-US" b="1" dirty="0" smtClean="0"/>
              <a:t>Business angels: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informali</a:t>
            </a:r>
            <a:r>
              <a:rPr lang="en-US" dirty="0" smtClean="0"/>
              <a:t> (</a:t>
            </a:r>
            <a:r>
              <a:rPr lang="en-US" dirty="0" err="1" smtClean="0"/>
              <a:t>imprenditori</a:t>
            </a:r>
            <a:r>
              <a:rPr lang="en-US" dirty="0" smtClean="0"/>
              <a:t>, </a:t>
            </a:r>
            <a:r>
              <a:rPr lang="en-US" dirty="0" err="1" smtClean="0"/>
              <a:t>dirigenti</a:t>
            </a:r>
            <a:r>
              <a:rPr lang="en-US" dirty="0" smtClean="0"/>
              <a:t>, </a:t>
            </a:r>
            <a:r>
              <a:rPr lang="en-US" dirty="0" err="1" smtClean="0"/>
              <a:t>consulenti</a:t>
            </a:r>
            <a:r>
              <a:rPr lang="en-US" dirty="0" smtClean="0"/>
              <a:t> etc.) con </a:t>
            </a:r>
            <a:r>
              <a:rPr lang="en-US" b="1" dirty="0" err="1" smtClean="0"/>
              <a:t>capitali</a:t>
            </a:r>
            <a:r>
              <a:rPr lang="en-US" b="1" dirty="0" smtClean="0"/>
              <a:t> </a:t>
            </a:r>
            <a:r>
              <a:rPr lang="en-US" b="1" dirty="0" err="1" smtClean="0"/>
              <a:t>propri</a:t>
            </a:r>
            <a:r>
              <a:rPr lang="en-US" dirty="0" smtClean="0"/>
              <a:t>,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conoscenze</a:t>
            </a:r>
            <a:r>
              <a:rPr lang="en-US" dirty="0" smtClean="0"/>
              <a:t>, </a:t>
            </a:r>
            <a:r>
              <a:rPr lang="en-US" dirty="0" err="1" smtClean="0"/>
              <a:t>esperienza</a:t>
            </a:r>
            <a:r>
              <a:rPr lang="en-US" dirty="0" smtClean="0"/>
              <a:t> e </a:t>
            </a:r>
            <a:r>
              <a:rPr lang="en-US" dirty="0" err="1" smtClean="0"/>
              <a:t>qualità</a:t>
            </a:r>
            <a:r>
              <a:rPr lang="en-US" dirty="0" smtClean="0"/>
              <a:t> </a:t>
            </a:r>
            <a:r>
              <a:rPr lang="en-US" dirty="0" err="1" smtClean="0"/>
              <a:t>imprenditoriali</a:t>
            </a:r>
            <a:r>
              <a:rPr lang="en-US" dirty="0" smtClean="0"/>
              <a:t> o </a:t>
            </a:r>
            <a:r>
              <a:rPr lang="en-US" dirty="0" err="1" smtClean="0"/>
              <a:t>dirigenziali.Persona</a:t>
            </a:r>
            <a:r>
              <a:rPr lang="en-US" dirty="0" smtClean="0"/>
              <a:t> </a:t>
            </a: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professionalmente</a:t>
            </a:r>
            <a:r>
              <a:rPr lang="en-US" dirty="0" smtClean="0"/>
              <a:t> </a:t>
            </a:r>
            <a:r>
              <a:rPr lang="en-US" dirty="0" err="1" smtClean="0"/>
              <a:t>investa</a:t>
            </a:r>
            <a:r>
              <a:rPr lang="en-US" dirty="0" smtClean="0"/>
              <a:t> in </a:t>
            </a:r>
            <a:r>
              <a:rPr lang="en-US" dirty="0" err="1" smtClean="0"/>
              <a:t>piccole</a:t>
            </a:r>
            <a:r>
              <a:rPr lang="en-US" dirty="0" smtClean="0"/>
              <a:t> e </a:t>
            </a:r>
            <a:r>
              <a:rPr lang="en-US" dirty="0" err="1" smtClean="0"/>
              <a:t>medie</a:t>
            </a:r>
            <a:r>
              <a:rPr lang="en-US" dirty="0" smtClean="0"/>
              <a:t> </a:t>
            </a:r>
            <a:r>
              <a:rPr lang="en-US" dirty="0" err="1" smtClean="0"/>
              <a:t>imprese</a:t>
            </a:r>
            <a:r>
              <a:rPr lang="en-US" dirty="0" smtClean="0"/>
              <a:t> = </a:t>
            </a:r>
            <a:r>
              <a:rPr lang="en-US" dirty="0" err="1" smtClean="0"/>
              <a:t>acquisizione</a:t>
            </a:r>
            <a:r>
              <a:rPr lang="en-US" dirty="0" smtClean="0"/>
              <a:t>, </a:t>
            </a:r>
            <a:r>
              <a:rPr lang="en-US" dirty="0" err="1" smtClean="0"/>
              <a:t>gestione</a:t>
            </a:r>
            <a:r>
              <a:rPr lang="en-US" dirty="0" smtClean="0"/>
              <a:t>, </a:t>
            </a:r>
            <a:r>
              <a:rPr lang="en-US" dirty="0" err="1" smtClean="0"/>
              <a:t>dismissione</a:t>
            </a:r>
            <a:r>
              <a:rPr lang="en-US" dirty="0" smtClean="0"/>
              <a:t> </a:t>
            </a:r>
            <a:r>
              <a:rPr lang="en-US" dirty="0" err="1" smtClean="0"/>
              <a:t>partecipazioni</a:t>
            </a:r>
            <a:r>
              <a:rPr lang="en-US" dirty="0" smtClean="0"/>
              <a:t> o </a:t>
            </a:r>
            <a:r>
              <a:rPr lang="en-US" dirty="0" err="1" smtClean="0"/>
              <a:t>intervento</a:t>
            </a:r>
            <a:r>
              <a:rPr lang="en-US" dirty="0" smtClean="0"/>
              <a:t> </a:t>
            </a:r>
            <a:r>
              <a:rPr lang="en-US" dirty="0" err="1" smtClean="0"/>
              <a:t>attivo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dinamiche</a:t>
            </a:r>
            <a:r>
              <a:rPr lang="en-US" dirty="0" smtClean="0"/>
              <a:t> </a:t>
            </a:r>
            <a:r>
              <a:rPr lang="en-US" dirty="0" err="1" smtClean="0"/>
              <a:t>imprenditoriali</a:t>
            </a:r>
            <a:r>
              <a:rPr lang="en-US" dirty="0" smtClean="0"/>
              <a:t>. </a:t>
            </a:r>
            <a:r>
              <a:rPr lang="en-US" dirty="0" err="1" smtClean="0"/>
              <a:t>Statuto</a:t>
            </a:r>
            <a:r>
              <a:rPr lang="en-US" dirty="0" smtClean="0"/>
              <a:t> </a:t>
            </a:r>
            <a:r>
              <a:rPr lang="en-US" dirty="0" err="1" smtClean="0"/>
              <a:t>Associazione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 B.A.(IBAN) e Italian Angels for Growth (IAG). </a:t>
            </a:r>
            <a:r>
              <a:rPr lang="en-US" dirty="0" err="1" smtClean="0"/>
              <a:t>Patrimonio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: </a:t>
            </a:r>
            <a:r>
              <a:rPr lang="en-US" dirty="0" err="1" smtClean="0"/>
              <a:t>denaro</a:t>
            </a:r>
            <a:r>
              <a:rPr lang="en-US" dirty="0" smtClean="0"/>
              <a:t>, </a:t>
            </a:r>
            <a:r>
              <a:rPr lang="en-US" dirty="0" err="1" smtClean="0"/>
              <a:t>credito</a:t>
            </a:r>
            <a:r>
              <a:rPr lang="en-US" dirty="0" smtClean="0"/>
              <a:t>,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tangibili</a:t>
            </a:r>
            <a:r>
              <a:rPr lang="en-US" dirty="0" smtClean="0"/>
              <a:t> o </a:t>
            </a:r>
            <a:r>
              <a:rPr lang="en-US" dirty="0" err="1" smtClean="0"/>
              <a:t>intangibili</a:t>
            </a:r>
            <a:r>
              <a:rPr lang="en-US" dirty="0" smtClean="0"/>
              <a:t> (</a:t>
            </a:r>
            <a:r>
              <a:rPr lang="en-US" dirty="0" err="1" smtClean="0"/>
              <a:t>idee</a:t>
            </a:r>
            <a:r>
              <a:rPr lang="en-US" dirty="0" smtClean="0"/>
              <a:t>, </a:t>
            </a:r>
            <a:r>
              <a:rPr lang="en-US" dirty="0" err="1" smtClean="0"/>
              <a:t>esperienza</a:t>
            </a:r>
            <a:r>
              <a:rPr lang="en-US" dirty="0" smtClean="0"/>
              <a:t>). </a:t>
            </a:r>
            <a:r>
              <a:rPr lang="en-US" dirty="0" err="1" smtClean="0"/>
              <a:t>Investimenti</a:t>
            </a:r>
            <a:r>
              <a:rPr lang="en-US" dirty="0" smtClean="0"/>
              <a:t> in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rinnovabili</a:t>
            </a:r>
            <a:r>
              <a:rPr lang="en-US" dirty="0" smtClean="0"/>
              <a:t>,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, </a:t>
            </a:r>
            <a:r>
              <a:rPr lang="en-US" dirty="0" err="1" smtClean="0"/>
              <a:t>elettronica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Venture capital: </a:t>
            </a:r>
            <a:r>
              <a:rPr lang="en-US" dirty="0" err="1" smtClean="0"/>
              <a:t>sottoscrizione</a:t>
            </a:r>
            <a:r>
              <a:rPr lang="en-US" dirty="0" smtClean="0"/>
              <a:t> o </a:t>
            </a:r>
            <a:r>
              <a:rPr lang="en-US" dirty="0" err="1" smtClean="0"/>
              <a:t>acquisto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quote o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 err="1" smtClean="0"/>
              <a:t>rilevanti</a:t>
            </a:r>
            <a:r>
              <a:rPr lang="en-US" dirty="0" smtClean="0"/>
              <a:t> in </a:t>
            </a:r>
            <a:r>
              <a:rPr lang="en-US" dirty="0" err="1" smtClean="0"/>
              <a:t>soggetti</a:t>
            </a:r>
            <a:r>
              <a:rPr lang="en-US" dirty="0" smtClean="0"/>
              <a:t> </a:t>
            </a:r>
            <a:r>
              <a:rPr lang="en-US" dirty="0" err="1" smtClean="0"/>
              <a:t>imprenditoriali</a:t>
            </a:r>
            <a:r>
              <a:rPr lang="en-US" dirty="0" smtClean="0"/>
              <a:t> a non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scadenza</a:t>
            </a:r>
            <a:r>
              <a:rPr lang="en-US" dirty="0" smtClean="0"/>
              <a:t> (ma </a:t>
            </a:r>
            <a:r>
              <a:rPr lang="en-US" dirty="0" err="1" smtClean="0"/>
              <a:t>comunque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) = </a:t>
            </a:r>
            <a:r>
              <a:rPr lang="en-US" dirty="0" err="1" smtClean="0"/>
              <a:t>guadagno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rivendita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quote </a:t>
            </a:r>
            <a:r>
              <a:rPr lang="en-US" dirty="0" err="1" smtClean="0"/>
              <a:t>acquistate</a:t>
            </a:r>
            <a:r>
              <a:rPr lang="en-US" dirty="0" smtClean="0"/>
              <a:t>. Mira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crescita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realtà</a:t>
            </a:r>
            <a:r>
              <a:rPr lang="en-US" dirty="0" smtClean="0"/>
              <a:t> </a:t>
            </a:r>
            <a:r>
              <a:rPr lang="en-US" dirty="0" err="1" smtClean="0"/>
              <a:t>imprenditoriale</a:t>
            </a:r>
            <a:r>
              <a:rPr lang="en-US" dirty="0" smtClean="0"/>
              <a:t>, ma non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diretta</a:t>
            </a:r>
            <a:r>
              <a:rPr lang="en-US" dirty="0" smtClean="0"/>
              <a:t> o </a:t>
            </a:r>
            <a:r>
              <a:rPr lang="en-US" dirty="0" err="1" smtClean="0"/>
              <a:t>controllo</a:t>
            </a:r>
            <a:r>
              <a:rPr lang="en-US" dirty="0" smtClean="0"/>
              <a:t>; </a:t>
            </a:r>
            <a:r>
              <a:rPr lang="en-US" dirty="0" err="1" smtClean="0"/>
              <a:t>comunque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tasso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crescita</a:t>
            </a:r>
            <a:r>
              <a:rPr lang="en-US" dirty="0" smtClean="0"/>
              <a:t>. </a:t>
            </a:r>
            <a:r>
              <a:rPr lang="en-US" i="1" dirty="0" smtClean="0"/>
              <a:t>Early stage financing</a:t>
            </a:r>
            <a:r>
              <a:rPr lang="en-US" dirty="0" smtClean="0"/>
              <a:t> (</a:t>
            </a:r>
            <a:r>
              <a:rPr lang="en-US" dirty="0" err="1" smtClean="0"/>
              <a:t>es</a:t>
            </a:r>
            <a:r>
              <a:rPr lang="en-US" dirty="0" smtClean="0"/>
              <a:t>. Start-up, in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embrionale</a:t>
            </a:r>
            <a:r>
              <a:rPr lang="en-US" dirty="0" smtClean="0"/>
              <a:t> 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avvio</a:t>
            </a:r>
            <a:r>
              <a:rPr lang="en-US" dirty="0" smtClean="0"/>
              <a:t>) o </a:t>
            </a:r>
            <a:r>
              <a:rPr lang="en-US" i="1" dirty="0" smtClean="0"/>
              <a:t>Expansion financing</a:t>
            </a:r>
            <a:r>
              <a:rPr lang="en-US" dirty="0" smtClean="0"/>
              <a:t>.</a:t>
            </a:r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L’INCUBATORE UNICAL: IL TECHNEST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5942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endParaRPr lang="it-IT" dirty="0"/>
          </a:p>
          <a:p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4428231" y="-1714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it-IT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764704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Fondato nel 2010 presso Università della Calabria. Ha sede presso il campus </a:t>
            </a:r>
            <a:r>
              <a:rPr lang="it-IT" dirty="0" err="1" smtClean="0"/>
              <a:t>Unical</a:t>
            </a:r>
            <a:r>
              <a:rPr lang="it-IT" dirty="0" smtClean="0"/>
              <a:t>, presso il </a:t>
            </a:r>
            <a:r>
              <a:rPr lang="it-IT" dirty="0" err="1" smtClean="0"/>
              <a:t>CalPark</a:t>
            </a:r>
            <a:r>
              <a:rPr lang="it-IT" dirty="0" smtClean="0"/>
              <a:t>, il Parco Scientifico e Tecnologico della Calabria. Il </a:t>
            </a:r>
            <a:r>
              <a:rPr lang="it-IT" dirty="0" err="1" smtClean="0"/>
              <a:t>Liason</a:t>
            </a:r>
            <a:r>
              <a:rPr lang="it-IT" dirty="0" smtClean="0"/>
              <a:t> Office d’Ateneo cura gli aspetti amministrativi della gestione (contratti, acquisti, fatture). Finalità  =  incentivazione e sostegno di idee innovative d’impresa.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Finanziamenti erogati nell’ambito del progetto “Crescita”, istituito presso il MISE (DM 1.8.2006) destinato a settori caratterizzati dalla notevole rilevanza dell’elemento tecnologico. 3 fasi di </a:t>
            </a:r>
            <a:r>
              <a:rPr lang="it-IT" dirty="0" err="1" smtClean="0"/>
              <a:t>pre-incubazione</a:t>
            </a:r>
            <a:r>
              <a:rPr lang="it-IT" dirty="0" smtClean="0"/>
              <a:t>: 1) selezione, con bando pubblico, di possibili idee imprenditoriali (30); 2) </a:t>
            </a:r>
            <a:r>
              <a:rPr lang="it-IT" i="1" dirty="0" smtClean="0"/>
              <a:t>tutoring </a:t>
            </a:r>
            <a:r>
              <a:rPr lang="it-IT" dirty="0" smtClean="0"/>
              <a:t>da parte di 11 </a:t>
            </a:r>
            <a:r>
              <a:rPr lang="it-IT" dirty="0" err="1" smtClean="0"/>
              <a:t>advisor</a:t>
            </a:r>
            <a:r>
              <a:rPr lang="it-IT" dirty="0" smtClean="0"/>
              <a:t> con competenze diverse (gestione aziendale, marketing strategico) per aiutare e sostenere le idee (formazione, consulenza per redigere studio di fattibilità tecnico/</a:t>
            </a:r>
            <a:r>
              <a:rPr lang="it-IT" dirty="0" err="1" smtClean="0"/>
              <a:t>ec</a:t>
            </a:r>
            <a:r>
              <a:rPr lang="it-IT" dirty="0" smtClean="0"/>
              <a:t>.) + voucher di 1000 euro per gruppo per attività formative personalizzate (frequenza di corsi, workshop etc., 3) ulteriore bando di gara  per selezione imprese destinate all’incubazione vera e propria (bando aperto a qualunque impresa innovativa, non solo ai 30). Sono stati scelti </a:t>
            </a:r>
            <a:r>
              <a:rPr lang="it-IT" b="1" dirty="0" smtClean="0"/>
              <a:t>15 progetti</a:t>
            </a:r>
            <a:r>
              <a:rPr lang="it-IT" dirty="0" smtClean="0"/>
              <a:t> che per i 3 anni successivi hanno goduto dei servizi offerti dal </a:t>
            </a:r>
            <a:r>
              <a:rPr lang="it-IT" dirty="0" err="1" smtClean="0"/>
              <a:t>Technest</a:t>
            </a:r>
            <a:r>
              <a:rPr lang="it-IT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Nel 2011 il </a:t>
            </a:r>
            <a:r>
              <a:rPr lang="it-IT" dirty="0" err="1" smtClean="0"/>
              <a:t>Technest</a:t>
            </a:r>
            <a:r>
              <a:rPr lang="it-IT" dirty="0" smtClean="0"/>
              <a:t> ha incubato i 15 progetti imprenditoriali selezionati fornendo loro i propri servizi: assistenza logistica, telematica, </a:t>
            </a:r>
            <a:r>
              <a:rPr lang="it-IT" dirty="0" smtClean="0"/>
              <a:t>organizzativa</a:t>
            </a:r>
            <a:r>
              <a:rPr lang="it-IT" dirty="0" smtClean="0"/>
              <a:t>, servizi informativi, di consulenza, formativi (es. analisi di mercato, proprietà intellettuale, supporto a progettazione, </a:t>
            </a:r>
            <a:r>
              <a:rPr lang="it-IT" dirty="0" err="1" smtClean="0"/>
              <a:t>networking</a:t>
            </a:r>
            <a:r>
              <a:rPr lang="it-IT" dirty="0" smtClean="0"/>
              <a:t> per capitali di rischio). 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L’INCUBATORE UNICAL: IL TECHNEST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02027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/>
              <a:t>Imprese</a:t>
            </a:r>
            <a:r>
              <a:rPr lang="en-US" sz="3600" dirty="0" smtClean="0"/>
              <a:t> </a:t>
            </a:r>
            <a:r>
              <a:rPr lang="en-US" sz="3600" dirty="0" err="1" smtClean="0"/>
              <a:t>selezionate</a:t>
            </a:r>
            <a:r>
              <a:rPr lang="en-US" sz="3600" dirty="0" smtClean="0"/>
              <a:t>: 3 </a:t>
            </a:r>
            <a:r>
              <a:rPr lang="en-US" sz="3600" dirty="0" err="1" smtClean="0"/>
              <a:t>settori</a:t>
            </a:r>
            <a:r>
              <a:rPr lang="en-US" sz="3600" dirty="0" smtClean="0"/>
              <a:t> = </a:t>
            </a:r>
            <a:r>
              <a:rPr lang="en-US" sz="3600" dirty="0" err="1" smtClean="0"/>
              <a:t>qualità</a:t>
            </a:r>
            <a:r>
              <a:rPr lang="en-US" sz="3600" dirty="0" smtClean="0"/>
              <a:t> </a:t>
            </a:r>
            <a:r>
              <a:rPr lang="en-US" sz="3600" dirty="0" err="1" smtClean="0"/>
              <a:t>della</a:t>
            </a:r>
            <a:r>
              <a:rPr lang="en-US" sz="3600" dirty="0" smtClean="0"/>
              <a:t> vita e salute (7 </a:t>
            </a:r>
            <a:r>
              <a:rPr lang="en-US" sz="3600" dirty="0" err="1" smtClean="0"/>
              <a:t>aziende</a:t>
            </a:r>
            <a:r>
              <a:rPr lang="en-US" sz="3600" dirty="0" smtClean="0"/>
              <a:t> incubate), </a:t>
            </a:r>
            <a:r>
              <a:rPr lang="en-US" sz="3600" dirty="0" err="1" smtClean="0"/>
              <a:t>materiali</a:t>
            </a:r>
            <a:r>
              <a:rPr lang="en-US" sz="3600" dirty="0" smtClean="0"/>
              <a:t> e </a:t>
            </a:r>
            <a:r>
              <a:rPr lang="en-US" sz="3600" dirty="0" err="1" smtClean="0"/>
              <a:t>nanotecnologie</a:t>
            </a:r>
            <a:r>
              <a:rPr lang="en-US" sz="3600" dirty="0" smtClean="0"/>
              <a:t> (3 </a:t>
            </a:r>
            <a:r>
              <a:rPr lang="en-US" sz="3600" dirty="0" err="1" smtClean="0"/>
              <a:t>soggetti</a:t>
            </a:r>
            <a:r>
              <a:rPr lang="en-US" sz="3600" dirty="0" smtClean="0"/>
              <a:t> </a:t>
            </a:r>
            <a:r>
              <a:rPr lang="en-US" sz="3600" dirty="0" err="1" smtClean="0"/>
              <a:t>incubati</a:t>
            </a:r>
            <a:r>
              <a:rPr lang="en-US" sz="3600" dirty="0" smtClean="0"/>
              <a:t>), ICT (5 </a:t>
            </a:r>
            <a:r>
              <a:rPr lang="en-US" sz="3600" dirty="0" err="1" smtClean="0"/>
              <a:t>soggetti</a:t>
            </a:r>
            <a:r>
              <a:rPr lang="en-US" sz="3600" dirty="0" smtClean="0"/>
              <a:t> </a:t>
            </a:r>
            <a:r>
              <a:rPr lang="en-US" sz="3600" dirty="0" err="1" smtClean="0"/>
              <a:t>incubati</a:t>
            </a:r>
            <a:r>
              <a:rPr lang="en-US" sz="3600" dirty="0" smtClean="0"/>
              <a:t>).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err="1" smtClean="0"/>
              <a:t>Rapporto</a:t>
            </a:r>
            <a:r>
              <a:rPr lang="en-US" sz="3600" dirty="0" smtClean="0"/>
              <a:t> </a:t>
            </a:r>
            <a:r>
              <a:rPr lang="en-US" sz="3600" dirty="0" err="1" smtClean="0"/>
              <a:t>Technest</a:t>
            </a:r>
            <a:r>
              <a:rPr lang="en-US" sz="3600" dirty="0" smtClean="0"/>
              <a:t> </a:t>
            </a:r>
            <a:r>
              <a:rPr lang="en-US" sz="3600" dirty="0" err="1" smtClean="0"/>
              <a:t>soggetti</a:t>
            </a:r>
            <a:r>
              <a:rPr lang="en-US" sz="3600" dirty="0" smtClean="0"/>
              <a:t> </a:t>
            </a:r>
            <a:r>
              <a:rPr lang="en-US" sz="3600" dirty="0" err="1" smtClean="0"/>
              <a:t>incubati</a:t>
            </a:r>
            <a:r>
              <a:rPr lang="en-US" sz="3600" dirty="0" smtClean="0"/>
              <a:t> </a:t>
            </a:r>
            <a:r>
              <a:rPr lang="en-US" sz="3600" dirty="0" err="1" smtClean="0"/>
              <a:t>sorge</a:t>
            </a:r>
            <a:r>
              <a:rPr lang="en-US" sz="3600" dirty="0" smtClean="0"/>
              <a:t> </a:t>
            </a:r>
            <a:r>
              <a:rPr lang="en-US" sz="3600" dirty="0" err="1" smtClean="0"/>
              <a:t>da</a:t>
            </a:r>
            <a:r>
              <a:rPr lang="en-US" sz="3600" dirty="0" smtClean="0"/>
              <a:t> un “</a:t>
            </a:r>
            <a:r>
              <a:rPr lang="en-US" sz="3600" b="1" dirty="0" err="1" smtClean="0"/>
              <a:t>contratto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incubazione</a:t>
            </a:r>
            <a:r>
              <a:rPr lang="en-US" sz="3600" dirty="0" smtClean="0"/>
              <a:t>” in cui </a:t>
            </a:r>
            <a:r>
              <a:rPr lang="en-US" sz="3600" dirty="0" err="1" smtClean="0"/>
              <a:t>sono</a:t>
            </a:r>
            <a:r>
              <a:rPr lang="en-US" sz="3600" dirty="0" smtClean="0"/>
              <a:t> </a:t>
            </a:r>
            <a:r>
              <a:rPr lang="en-US" sz="3600" dirty="0" err="1" smtClean="0"/>
              <a:t>specificati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servizi</a:t>
            </a:r>
            <a:r>
              <a:rPr lang="en-US" sz="3600" dirty="0" smtClean="0"/>
              <a:t> </a:t>
            </a:r>
            <a:r>
              <a:rPr lang="en-US" sz="3600" dirty="0" err="1" smtClean="0"/>
              <a:t>offerti</a:t>
            </a:r>
            <a:r>
              <a:rPr lang="en-US" sz="3600" dirty="0" smtClean="0"/>
              <a:t> </a:t>
            </a:r>
            <a:r>
              <a:rPr lang="en-US" sz="3600" dirty="0" err="1" smtClean="0"/>
              <a:t>dall’incubatore</a:t>
            </a:r>
            <a:r>
              <a:rPr lang="en-US" sz="3600" dirty="0" smtClean="0"/>
              <a:t> </a:t>
            </a:r>
            <a:r>
              <a:rPr lang="en-US" sz="3600" dirty="0" err="1" smtClean="0"/>
              <a:t>alla</a:t>
            </a:r>
            <a:r>
              <a:rPr lang="en-US" sz="3600" dirty="0" smtClean="0"/>
              <a:t> start-up.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4486278" y="40466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    Start up “innovativa”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Veicolo per irrorare innovazione nel sistema economico, crescita ed internazionalizzazione del nostro paese, sviluppo tecnologico, nuova imprenditorialità ed occupazione soprattutto giovanile.</a:t>
            </a: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4355976" y="2132856"/>
            <a:ext cx="978408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298224" y="260648"/>
            <a:ext cx="6050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Funzione economica</a:t>
            </a: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L’INCUBATORE UNICAL: IL TECHNEST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02027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Oggetto</a:t>
            </a:r>
            <a:r>
              <a:rPr lang="en-US" sz="2400" dirty="0" smtClean="0"/>
              <a:t> del </a:t>
            </a:r>
            <a:r>
              <a:rPr lang="en-US" sz="2400" b="1" dirty="0" err="1" smtClean="0"/>
              <a:t>contratto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prestazione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servizi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incubazione</a:t>
            </a:r>
            <a:r>
              <a:rPr lang="en-US" sz="2400" dirty="0" smtClean="0"/>
              <a:t>: </a:t>
            </a:r>
            <a:r>
              <a:rPr lang="en-US" sz="2400" dirty="0" err="1" smtClean="0"/>
              <a:t>uso</a:t>
            </a:r>
            <a:r>
              <a:rPr lang="en-US" sz="2400" dirty="0" smtClean="0"/>
              <a:t> </a:t>
            </a:r>
            <a:r>
              <a:rPr lang="en-US" sz="2400" dirty="0" err="1" smtClean="0"/>
              <a:t>locali</a:t>
            </a:r>
            <a:r>
              <a:rPr lang="en-US" sz="2400" dirty="0" smtClean="0"/>
              <a:t> </a:t>
            </a:r>
            <a:r>
              <a:rPr lang="en-US" sz="2400" dirty="0" err="1" smtClean="0"/>
              <a:t>attrezzati</a:t>
            </a:r>
            <a:r>
              <a:rPr lang="en-US" sz="2400" dirty="0" smtClean="0"/>
              <a:t> ad </a:t>
            </a:r>
            <a:r>
              <a:rPr lang="en-US" sz="2400" dirty="0" err="1" smtClean="0"/>
              <a:t>ufficio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all’interno</a:t>
            </a:r>
            <a:r>
              <a:rPr lang="en-US" sz="2400" dirty="0" smtClean="0"/>
              <a:t> del </a:t>
            </a:r>
            <a:r>
              <a:rPr lang="en-US" sz="2400" dirty="0" err="1" smtClean="0"/>
              <a:t>Technest</a:t>
            </a:r>
            <a:r>
              <a:rPr lang="en-US" sz="2400" dirty="0" smtClean="0"/>
              <a:t> + </a:t>
            </a:r>
            <a:r>
              <a:rPr lang="en-US" sz="2400" dirty="0" err="1" smtClean="0"/>
              <a:t>sala</a:t>
            </a:r>
            <a:r>
              <a:rPr lang="en-US" sz="2400" dirty="0" smtClean="0"/>
              <a:t> </a:t>
            </a:r>
            <a:r>
              <a:rPr lang="en-US" sz="2400" dirty="0" err="1" smtClean="0"/>
              <a:t>multimediale</a:t>
            </a:r>
            <a:r>
              <a:rPr lang="en-US" sz="2400" dirty="0" smtClean="0"/>
              <a:t> </a:t>
            </a:r>
            <a:r>
              <a:rPr lang="en-US" sz="2400" dirty="0" err="1" smtClean="0"/>
              <a:t>comune</a:t>
            </a:r>
            <a:r>
              <a:rPr lang="en-US" sz="2400" dirty="0" smtClean="0"/>
              <a:t> per </a:t>
            </a:r>
            <a:r>
              <a:rPr lang="en-US" sz="2400" dirty="0" err="1" smtClean="0"/>
              <a:t>riunioni</a:t>
            </a:r>
            <a:r>
              <a:rPr lang="en-US" sz="2400" dirty="0" smtClean="0"/>
              <a:t>, </a:t>
            </a:r>
            <a:r>
              <a:rPr lang="en-US" sz="2400" dirty="0" err="1" smtClean="0"/>
              <a:t>seminari</a:t>
            </a:r>
            <a:r>
              <a:rPr lang="en-US" sz="2400" dirty="0" smtClean="0"/>
              <a:t> etc. (parte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costi</a:t>
            </a:r>
            <a:r>
              <a:rPr lang="en-US" sz="2400" dirty="0" smtClean="0"/>
              <a:t> è </a:t>
            </a:r>
            <a:r>
              <a:rPr lang="en-US" sz="2400" dirty="0" err="1" smtClean="0"/>
              <a:t>addebitato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all’impresa</a:t>
            </a:r>
            <a:r>
              <a:rPr lang="en-US" sz="2400" dirty="0" smtClean="0"/>
              <a:t> </a:t>
            </a:r>
            <a:r>
              <a:rPr lang="en-US" sz="2400" dirty="0" err="1" smtClean="0"/>
              <a:t>incubata</a:t>
            </a:r>
            <a:r>
              <a:rPr lang="en-US" sz="2400" dirty="0" smtClean="0"/>
              <a:t>) + </a:t>
            </a:r>
            <a:r>
              <a:rPr lang="en-US" sz="2400" dirty="0" err="1" smtClean="0"/>
              <a:t>servizi</a:t>
            </a:r>
            <a:r>
              <a:rPr lang="en-US" sz="2400" dirty="0" smtClean="0"/>
              <a:t> </a:t>
            </a:r>
            <a:r>
              <a:rPr lang="en-US" sz="2400" dirty="0" err="1" smtClean="0"/>
              <a:t>amministrativi</a:t>
            </a:r>
            <a:r>
              <a:rPr lang="en-US" sz="2400" dirty="0" smtClean="0"/>
              <a:t> e </a:t>
            </a:r>
            <a:r>
              <a:rPr lang="en-US" sz="2400" dirty="0" err="1" smtClean="0"/>
              <a:t>logistici</a:t>
            </a:r>
            <a:r>
              <a:rPr lang="en-US" sz="2400" dirty="0" smtClean="0"/>
              <a:t> a </a:t>
            </a:r>
            <a:r>
              <a:rPr lang="en-US" sz="2400" dirty="0" err="1" smtClean="0"/>
              <a:t>cura</a:t>
            </a:r>
            <a:r>
              <a:rPr lang="en-US" sz="2400" dirty="0" smtClean="0"/>
              <a:t> del </a:t>
            </a:r>
            <a:r>
              <a:rPr lang="en-US" sz="2400" dirty="0" err="1" smtClean="0"/>
              <a:t>Liason</a:t>
            </a:r>
            <a:r>
              <a:rPr lang="en-US" sz="2400" dirty="0" smtClean="0"/>
              <a:t> Office + </a:t>
            </a:r>
            <a:r>
              <a:rPr lang="en-US" sz="2400" dirty="0" err="1" smtClean="0"/>
              <a:t>formazione</a:t>
            </a:r>
            <a:r>
              <a:rPr lang="en-US" sz="2400" dirty="0" smtClean="0"/>
              <a:t>/</a:t>
            </a:r>
            <a:r>
              <a:rPr lang="en-US" sz="2400" dirty="0" err="1" smtClean="0"/>
              <a:t>assistenza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professionale</a:t>
            </a:r>
            <a:r>
              <a:rPr lang="en-US" sz="2400" dirty="0" smtClean="0"/>
              <a:t> (</a:t>
            </a:r>
            <a:r>
              <a:rPr lang="en-US" sz="2400" dirty="0" err="1" smtClean="0"/>
              <a:t>anche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brevetti</a:t>
            </a:r>
            <a:r>
              <a:rPr lang="en-US" sz="2400" dirty="0" smtClean="0"/>
              <a:t> e </a:t>
            </a:r>
            <a:r>
              <a:rPr lang="en-US" sz="2400" dirty="0" err="1" smtClean="0"/>
              <a:t>proprietà</a:t>
            </a:r>
            <a:r>
              <a:rPr lang="en-US" sz="2400" dirty="0" smtClean="0"/>
              <a:t> </a:t>
            </a:r>
            <a:r>
              <a:rPr lang="en-US" sz="2400" dirty="0" err="1" smtClean="0"/>
              <a:t>intellettuale</a:t>
            </a:r>
            <a:r>
              <a:rPr lang="en-US" sz="2400" dirty="0" smtClean="0"/>
              <a:t> o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finanziamenti</a:t>
            </a:r>
            <a:r>
              <a:rPr lang="en-US" sz="2400" dirty="0" smtClean="0"/>
              <a:t>), </a:t>
            </a:r>
            <a:r>
              <a:rPr lang="en-US" sz="2400" dirty="0" err="1" smtClean="0"/>
              <a:t>incentivo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all’internazionalizzazione</a:t>
            </a:r>
            <a:r>
              <a:rPr lang="en-US" sz="2400" dirty="0" smtClean="0"/>
              <a:t> (</a:t>
            </a:r>
            <a:r>
              <a:rPr lang="en-US" sz="2400" dirty="0" err="1" smtClean="0"/>
              <a:t>Liason</a:t>
            </a:r>
            <a:r>
              <a:rPr lang="en-US" sz="2400" dirty="0" smtClean="0"/>
              <a:t> Office + </a:t>
            </a:r>
            <a:r>
              <a:rPr lang="en-US" sz="2400" dirty="0" err="1" smtClean="0"/>
              <a:t>Technest</a:t>
            </a:r>
            <a:r>
              <a:rPr lang="en-US" sz="2400" dirty="0" smtClean="0"/>
              <a:t>), a </a:t>
            </a:r>
            <a:r>
              <a:rPr lang="en-US" sz="2400" dirty="0" err="1" smtClean="0"/>
              <a:t>forme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partnerships </a:t>
            </a:r>
            <a:r>
              <a:rPr lang="en-US" sz="2400" dirty="0" smtClean="0"/>
              <a:t>. </a:t>
            </a:r>
            <a:r>
              <a:rPr lang="en-US" sz="2400" dirty="0" err="1" smtClean="0"/>
              <a:t>Personale</a:t>
            </a:r>
            <a:r>
              <a:rPr lang="en-US" sz="2400" dirty="0" smtClean="0"/>
              <a:t> </a:t>
            </a:r>
            <a:r>
              <a:rPr lang="en-US" sz="2400" dirty="0" err="1" smtClean="0"/>
              <a:t>interno</a:t>
            </a:r>
            <a:r>
              <a:rPr lang="en-US" sz="2400" dirty="0" smtClean="0"/>
              <a:t> (no </a:t>
            </a:r>
            <a:r>
              <a:rPr lang="en-US" sz="2400" dirty="0" err="1" smtClean="0"/>
              <a:t>costi</a:t>
            </a:r>
            <a:r>
              <a:rPr lang="en-US" sz="2400" dirty="0" smtClean="0"/>
              <a:t>) o </a:t>
            </a:r>
            <a:r>
              <a:rPr lang="en-US" sz="2400" dirty="0" err="1" smtClean="0"/>
              <a:t>esterno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Monitoraggio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Technest</a:t>
            </a:r>
            <a:r>
              <a:rPr lang="en-US" sz="2400" dirty="0" smtClean="0"/>
              <a:t> </a:t>
            </a:r>
            <a:r>
              <a:rPr lang="en-US" sz="2400" dirty="0" err="1" smtClean="0"/>
              <a:t>costante</a:t>
            </a:r>
            <a:r>
              <a:rPr lang="en-US" sz="2400" dirty="0" smtClean="0"/>
              <a:t> e </a:t>
            </a:r>
            <a:r>
              <a:rPr lang="en-US" sz="2400" dirty="0" err="1" smtClean="0"/>
              <a:t>comunque</a:t>
            </a:r>
            <a:r>
              <a:rPr lang="en-US" sz="2400" dirty="0" smtClean="0"/>
              <a:t> al </a:t>
            </a:r>
            <a:r>
              <a:rPr lang="en-US" sz="2400" dirty="0" err="1" smtClean="0"/>
              <a:t>termine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ogni</a:t>
            </a:r>
            <a:r>
              <a:rPr lang="en-US" sz="2400" dirty="0" smtClean="0"/>
              <a:t> anno per </a:t>
            </a:r>
            <a:r>
              <a:rPr lang="en-US" sz="2400" dirty="0" err="1" smtClean="0"/>
              <a:t>vagliare</a:t>
            </a:r>
            <a:r>
              <a:rPr lang="en-US" sz="2400" dirty="0" smtClean="0"/>
              <a:t> </a:t>
            </a:r>
            <a:r>
              <a:rPr lang="en-US" sz="2400" dirty="0" err="1" smtClean="0"/>
              <a:t>sviluppo</a:t>
            </a:r>
            <a:r>
              <a:rPr lang="en-US" sz="2400" dirty="0" smtClean="0"/>
              <a:t> e </a:t>
            </a:r>
            <a:r>
              <a:rPr lang="en-US" sz="2400" dirty="0" err="1" smtClean="0"/>
              <a:t>controllare</a:t>
            </a:r>
            <a:r>
              <a:rPr lang="en-US" sz="2400" dirty="0" smtClean="0"/>
              <a:t> </a:t>
            </a:r>
            <a:r>
              <a:rPr lang="en-US" sz="2400" dirty="0" err="1" smtClean="0"/>
              <a:t>permanenza</a:t>
            </a:r>
            <a:r>
              <a:rPr lang="en-US" sz="2400" dirty="0" smtClean="0"/>
              <a:t> </a:t>
            </a:r>
            <a:r>
              <a:rPr lang="en-US" sz="2400" dirty="0" err="1" smtClean="0"/>
              <a:t>requisiti</a:t>
            </a:r>
            <a:r>
              <a:rPr lang="en-US" sz="2400" dirty="0" smtClean="0"/>
              <a:t> (</a:t>
            </a:r>
            <a:r>
              <a:rPr lang="en-US" sz="2400" dirty="0" err="1" smtClean="0"/>
              <a:t>Rapporto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monitoraggio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err="1" smtClean="0"/>
              <a:t>Piccole</a:t>
            </a:r>
            <a:r>
              <a:rPr lang="en-US" sz="2400" dirty="0" smtClean="0"/>
              <a:t> </a:t>
            </a:r>
            <a:r>
              <a:rPr lang="en-US" sz="2400" dirty="0" err="1" smtClean="0"/>
              <a:t>realtà</a:t>
            </a:r>
            <a:r>
              <a:rPr lang="en-US" sz="2400" dirty="0" smtClean="0"/>
              <a:t> con </a:t>
            </a:r>
            <a:r>
              <a:rPr lang="en-US" sz="2400" dirty="0" err="1" smtClean="0"/>
              <a:t>bassi</a:t>
            </a:r>
            <a:r>
              <a:rPr lang="en-US" sz="2400" dirty="0" smtClean="0"/>
              <a:t> </a:t>
            </a:r>
            <a:r>
              <a:rPr lang="en-US" sz="2400" dirty="0" err="1" smtClean="0"/>
              <a:t>fatturati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ttangolo 5"/>
          <p:cNvSpPr/>
          <p:nvPr/>
        </p:nvSpPr>
        <p:spPr>
          <a:xfrm>
            <a:off x="4486278" y="40466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buona</a:t>
            </a:r>
            <a:r>
              <a:rPr lang="en-US" b="1" dirty="0" smtClean="0"/>
              <a:t> </a:t>
            </a:r>
            <a:r>
              <a:rPr lang="en-US" b="1" dirty="0" err="1" smtClean="0"/>
              <a:t>notizia</a:t>
            </a:r>
            <a:r>
              <a:rPr lang="en-US" b="1" dirty="0" smtClean="0"/>
              <a:t> ! 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 </a:t>
            </a:r>
            <a:r>
              <a:rPr lang="en-US" dirty="0" err="1" smtClean="0"/>
              <a:t>Incubatori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TOP 10 </a:t>
            </a:r>
            <a:r>
              <a:rPr lang="en-US" dirty="0" err="1" smtClean="0"/>
              <a:t>mondiale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H-Farm (</a:t>
            </a:r>
            <a:r>
              <a:rPr lang="en-US" dirty="0" err="1" smtClean="0"/>
              <a:t>Roncade</a:t>
            </a:r>
            <a:r>
              <a:rPr lang="en-US" dirty="0" smtClean="0"/>
              <a:t>, Treviso) e </a:t>
            </a:r>
            <a:r>
              <a:rPr lang="en-US" dirty="0" err="1" smtClean="0"/>
              <a:t>Nuvolab</a:t>
            </a:r>
            <a:r>
              <a:rPr lang="en-US" dirty="0" smtClean="0"/>
              <a:t> (Milano-Pisa) </a:t>
            </a:r>
            <a:r>
              <a:rPr lang="en-US" dirty="0" err="1" smtClean="0"/>
              <a:t>entrambe</a:t>
            </a:r>
            <a:r>
              <a:rPr lang="en-US" dirty="0" smtClean="0"/>
              <a:t> associate ad </a:t>
            </a:r>
            <a:r>
              <a:rPr lang="en-US" dirty="0" err="1" smtClean="0"/>
              <a:t>Università</a:t>
            </a:r>
            <a:r>
              <a:rPr lang="en-US" dirty="0" smtClean="0"/>
              <a:t> (</a:t>
            </a:r>
            <a:r>
              <a:rPr lang="en-US" dirty="0" err="1" smtClean="0"/>
              <a:t>Cà</a:t>
            </a:r>
            <a:r>
              <a:rPr lang="en-US" dirty="0" smtClean="0"/>
              <a:t> </a:t>
            </a:r>
            <a:r>
              <a:rPr lang="en-US" dirty="0" err="1" smtClean="0"/>
              <a:t>Foscari</a:t>
            </a:r>
            <a:r>
              <a:rPr lang="en-US" dirty="0" smtClean="0"/>
              <a:t>, </a:t>
            </a:r>
            <a:r>
              <a:rPr lang="en-US" dirty="0" err="1" smtClean="0"/>
              <a:t>Cattolica</a:t>
            </a:r>
            <a:r>
              <a:rPr lang="en-US" dirty="0" smtClean="0"/>
              <a:t>/</a:t>
            </a:r>
            <a:r>
              <a:rPr lang="en-US" dirty="0" err="1" smtClean="0"/>
              <a:t>Scuola</a:t>
            </a:r>
            <a:r>
              <a:rPr lang="en-US" dirty="0" smtClean="0"/>
              <a:t> </a:t>
            </a:r>
            <a:r>
              <a:rPr lang="en-US" dirty="0" err="1" smtClean="0"/>
              <a:t>Superiore</a:t>
            </a:r>
            <a:r>
              <a:rPr lang="en-US" dirty="0" smtClean="0"/>
              <a:t> S. Anna)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</a:t>
            </a:r>
            <a:r>
              <a:rPr lang="en-US" dirty="0" smtClean="0"/>
              <a:t> Il Sole 24 ore, 17.9.2014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A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sz="5600" dirty="0" smtClean="0"/>
              <a:t>Costituzione:</a:t>
            </a:r>
          </a:p>
          <a:p>
            <a:pPr algn="just">
              <a:buNone/>
            </a:pPr>
            <a:r>
              <a:rPr lang="it-IT" sz="5600" dirty="0" smtClean="0"/>
              <a:t>Forma = Società di capitali: Spa, Srl o </a:t>
            </a:r>
            <a:r>
              <a:rPr lang="it-IT" sz="5600" dirty="0" err="1" smtClean="0"/>
              <a:t>Srls</a:t>
            </a:r>
            <a:r>
              <a:rPr lang="it-IT" sz="5600" dirty="0" smtClean="0"/>
              <a:t>, </a:t>
            </a:r>
            <a:r>
              <a:rPr lang="it-IT" sz="5600" dirty="0" err="1" smtClean="0"/>
              <a:t>Sapa</a:t>
            </a:r>
            <a:r>
              <a:rPr lang="it-IT" sz="5600" dirty="0" smtClean="0"/>
              <a:t>, società cooperativa, o </a:t>
            </a:r>
            <a:r>
              <a:rPr lang="it-IT" sz="5600" dirty="0" err="1" smtClean="0"/>
              <a:t>Societas</a:t>
            </a:r>
            <a:r>
              <a:rPr lang="it-IT" sz="5600" dirty="0" smtClean="0"/>
              <a:t> </a:t>
            </a:r>
            <a:r>
              <a:rPr lang="it-IT" sz="5600" dirty="0" err="1" smtClean="0"/>
              <a:t>Europaea</a:t>
            </a:r>
            <a:r>
              <a:rPr lang="it-IT" sz="5600" dirty="0" smtClean="0"/>
              <a:t>;</a:t>
            </a:r>
          </a:p>
          <a:p>
            <a:pPr algn="just"/>
            <a:r>
              <a:rPr lang="it-IT" sz="5600" dirty="0" smtClean="0"/>
              <a:t>Residenza fiscale in Italia;</a:t>
            </a:r>
          </a:p>
          <a:p>
            <a:pPr algn="just"/>
            <a:r>
              <a:rPr lang="it-IT" sz="5600" dirty="0" smtClean="0"/>
              <a:t>Quote oppure </a:t>
            </a:r>
            <a:r>
              <a:rPr lang="it-IT" sz="5600" dirty="0" smtClean="0"/>
              <a:t>azioni </a:t>
            </a:r>
            <a:r>
              <a:rPr lang="it-IT" sz="5600" dirty="0" smtClean="0"/>
              <a:t>non quotate;</a:t>
            </a:r>
          </a:p>
        </p:txBody>
      </p:sp>
      <p:sp>
        <p:nvSpPr>
          <p:cNvPr id="5" name="Rettangolo 4"/>
          <p:cNvSpPr/>
          <p:nvPr/>
        </p:nvSpPr>
        <p:spPr>
          <a:xfrm>
            <a:off x="1660401" y="476672"/>
            <a:ext cx="5994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3"/>
                </a:solidFill>
              </a:rPr>
              <a:t>REQUISITI START-UP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A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40000" lnSpcReduction="20000"/>
          </a:bodyPr>
          <a:lstStyle/>
          <a:p>
            <a:pPr lvl="0" algn="just"/>
            <a:r>
              <a:rPr lang="it-IT" sz="6000" dirty="0" smtClean="0"/>
              <a:t>Nuova costituzione oppure già costituita e svolgente attività d'impresa da non più di 48 mesi; </a:t>
            </a:r>
          </a:p>
          <a:p>
            <a:pPr lvl="0" algn="just"/>
            <a:r>
              <a:rPr lang="it-IT" sz="6000" dirty="0" smtClean="0"/>
              <a:t>Sede principale dei propri affari e interessi in Italia; </a:t>
            </a:r>
          </a:p>
          <a:p>
            <a:pPr lvl="0" algn="just"/>
            <a:r>
              <a:rPr lang="it-IT" sz="6000" dirty="0" smtClean="0"/>
              <a:t>Dal secondo anno di attività, totale valore produzione annua (ex ultimo bilancio approvato)  non &gt; 5 milioni di euro; </a:t>
            </a:r>
          </a:p>
          <a:p>
            <a:pPr lvl="0" algn="just"/>
            <a:r>
              <a:rPr lang="it-IT" sz="6000" dirty="0" smtClean="0"/>
              <a:t>Non distribuisca e non abbia distribuito utili; </a:t>
            </a:r>
          </a:p>
          <a:p>
            <a:pPr lvl="0" algn="just"/>
            <a:r>
              <a:rPr lang="it-IT" sz="6000" dirty="0" smtClean="0"/>
              <a:t>Oggetto sociale esclusivo o prevalente = sviluppo, produzione e commercializzazione prodotti  o  servizi </a:t>
            </a:r>
            <a:r>
              <a:rPr lang="it-IT" sz="6000" b="1" dirty="0" smtClean="0"/>
              <a:t>innovativi</a:t>
            </a:r>
            <a:r>
              <a:rPr lang="it-IT" sz="6000" dirty="0" smtClean="0"/>
              <a:t> ad alto valore tecnologico;</a:t>
            </a:r>
          </a:p>
          <a:p>
            <a:pPr lvl="0" algn="just"/>
            <a:r>
              <a:rPr lang="it-IT" sz="6000" dirty="0" smtClean="0"/>
              <a:t>Non  costituita da fusione/scissione/cessione di azienda o di ramo azienda </a:t>
            </a:r>
          </a:p>
          <a:p>
            <a:pPr lvl="0" algn="just"/>
            <a:r>
              <a:rPr lang="it-IT" sz="6000" dirty="0" smtClean="0"/>
              <a:t>+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001551" y="476672"/>
            <a:ext cx="5312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3"/>
                </a:solidFill>
              </a:rPr>
              <a:t>REQUISITI (segue)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A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6000" b="1" dirty="0" smtClean="0"/>
              <a:t>Almeno uno</a:t>
            </a:r>
            <a:r>
              <a:rPr lang="it-IT" sz="6000" dirty="0" smtClean="0"/>
              <a:t> (</a:t>
            </a:r>
            <a:r>
              <a:rPr lang="it-IT" sz="6000" b="1" dirty="0" smtClean="0"/>
              <a:t>requisiti alternativi</a:t>
            </a:r>
            <a:r>
              <a:rPr lang="it-IT" sz="6000" dirty="0" smtClean="0"/>
              <a:t> ) = “innovazione” :</a:t>
            </a:r>
          </a:p>
          <a:p>
            <a:pPr lvl="0" algn="just"/>
            <a:r>
              <a:rPr lang="it-IT" sz="6000" dirty="0" smtClean="0"/>
              <a:t>Spese ricerca e sviluppo = o &lt;  15%  maggiore valore fra costo e valore totale  produzione;</a:t>
            </a:r>
          </a:p>
          <a:p>
            <a:pPr lvl="0" algn="just"/>
            <a:r>
              <a:rPr lang="it-IT" sz="6000" dirty="0" smtClean="0"/>
              <a:t>Almeno 1/3 dipendenti o collaboratori a qualsiasi titolo = </a:t>
            </a:r>
            <a:r>
              <a:rPr lang="it-IT" sz="6000" dirty="0" err="1" smtClean="0"/>
              <a:t>PhD</a:t>
            </a:r>
            <a:r>
              <a:rPr lang="it-IT" sz="6000" dirty="0" smtClean="0"/>
              <a:t> o Laurea Magistrale o  Dottorando di ricerca o ricercatore presso istituto di ricerca;</a:t>
            </a:r>
          </a:p>
          <a:p>
            <a:pPr lvl="0" algn="just"/>
            <a:r>
              <a:rPr lang="it-IT" sz="6000" dirty="0" smtClean="0"/>
              <a:t>Titolare o depositaria o licenziataria di almeno 1 privativa industriale (su invenzione industriale, biotecnologica) o topografia di prodotto a semiconduttori o nuova varietà vegetale ovvero titolare diritti  per programma per elaboratore originario registrato (presso Registro pubblico speciale programmi per elaboratore), purché tali privative siano direttamente afferenti all'oggetto sociale e all'attività d'impresa.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001551" y="476672"/>
            <a:ext cx="5312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3"/>
                </a:solidFill>
              </a:rPr>
              <a:t>REQUISITI (segue)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pPr algn="just"/>
            <a:r>
              <a:rPr lang="it-IT" sz="3400" dirty="0" smtClean="0">
                <a:solidFill>
                  <a:srgbClr val="FF0000"/>
                </a:solidFill>
              </a:rPr>
              <a:t>Alcuni dubbi interpretativi/applicativi</a:t>
            </a:r>
            <a:r>
              <a:rPr lang="it-IT" sz="3400" dirty="0" smtClean="0"/>
              <a:t>:</a:t>
            </a:r>
          </a:p>
          <a:p>
            <a:pPr algn="just"/>
            <a:endParaRPr lang="it-IT" sz="3400" dirty="0" smtClean="0"/>
          </a:p>
          <a:p>
            <a:pPr algn="just"/>
            <a:r>
              <a:rPr lang="it-IT" sz="3400" dirty="0" smtClean="0"/>
              <a:t>Che succede se la società è stata costituita da più di quarantotto mesi ma ha iniziato solo dopo a svolgere attività d’impresa? No, se si accetta la regola giurisprudenziale che identifica costituzione della società e “inizio" dell’impresa”;</a:t>
            </a:r>
          </a:p>
          <a:p>
            <a:pPr algn="just"/>
            <a:r>
              <a:rPr lang="it-IT" sz="3400" dirty="0" smtClean="0"/>
              <a:t>Attività non esclusiva ma prevalente. Statuto: oggetto sociale = attività innovativa + settori maturi. Prevalenza ? Non “documentale” ma risultati economici attività </a:t>
            </a:r>
            <a:r>
              <a:rPr lang="it-IT" sz="3400" b="1" dirty="0" smtClean="0"/>
              <a:t>effettivamente</a:t>
            </a:r>
            <a:r>
              <a:rPr lang="it-IT" sz="3400" dirty="0" smtClean="0"/>
              <a:t> svolta;</a:t>
            </a:r>
          </a:p>
          <a:p>
            <a:pPr algn="just"/>
            <a:r>
              <a:rPr lang="it-IT" sz="3400" dirty="0" smtClean="0"/>
              <a:t>Trasformazione ? MISE (parere 8/10/2013) “trasformazione (</a:t>
            </a:r>
            <a:r>
              <a:rPr lang="it-IT" sz="3400" dirty="0" smtClean="0">
                <a:sym typeface="Symbol"/>
              </a:rPr>
              <a:t></a:t>
            </a:r>
            <a:r>
              <a:rPr lang="it-IT" sz="3400" dirty="0" smtClean="0"/>
              <a:t> scissione/ fusione/cessione) non rientra tra i requisiti ostativi al riconoscimento” (in quel caso la società di capitali aveva acquisito il patrimonio di un’impresa individuale che aveva depositato un brevetto);</a:t>
            </a:r>
          </a:p>
          <a:p>
            <a:pPr algn="just"/>
            <a:r>
              <a:rPr lang="it-IT" sz="3400" dirty="0" smtClean="0"/>
              <a:t>Spese </a:t>
            </a:r>
            <a:r>
              <a:rPr lang="it-IT" sz="3400" b="1" dirty="0" smtClean="0"/>
              <a:t>ricerca e sviluppo = escluse spese per acquisto e locazione di beni immobili</a:t>
            </a:r>
            <a:r>
              <a:rPr lang="it-IT" sz="3400" dirty="0" smtClean="0"/>
              <a:t>. Però incluse spese per sperimentazione, </a:t>
            </a:r>
            <a:r>
              <a:rPr lang="it-IT" sz="3400" dirty="0" err="1" smtClean="0"/>
              <a:t>prototipazione</a:t>
            </a:r>
            <a:r>
              <a:rPr lang="it-IT" sz="3400" dirty="0" smtClean="0"/>
              <a:t> e sviluppo business pian, servizi di incubazione forniti da incubatori certificati, i costi lordi personale interno e consulenti esterni impiegati nelle attività di ricerca e sviluppo, inclusi soci ed amministratori, spese legali per registrazione e protezione di proprietà intellettuale, termini e licenze d'uso. Le spese risultano dall'ultimo bilancio approvato e sono descritte in nota integrativa. Se manca bilancio primo anno di vita = dichiarazione sottoscritta dal legale rappresentante.  Ma  è requisito che può essere verificato solo </a:t>
            </a:r>
            <a:r>
              <a:rPr lang="it-IT" sz="3400" i="1" dirty="0" smtClean="0"/>
              <a:t>ex post</a:t>
            </a:r>
            <a:r>
              <a:rPr lang="it-IT" sz="3400" dirty="0" smtClean="0"/>
              <a:t> per le nuove start </a:t>
            </a:r>
            <a:r>
              <a:rPr lang="it-IT" sz="3400" dirty="0" err="1" smtClean="0"/>
              <a:t>up…</a:t>
            </a:r>
            <a:r>
              <a:rPr lang="it-IT" sz="3400" dirty="0" smtClean="0"/>
              <a:t>.</a:t>
            </a:r>
          </a:p>
          <a:p>
            <a:pPr algn="just"/>
            <a:endParaRPr lang="it-IT" sz="3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769672" y="332656"/>
            <a:ext cx="552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REQUISITI (SEGUE)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algn="just"/>
            <a:r>
              <a:rPr lang="it-IT" sz="3400" dirty="0" smtClean="0"/>
              <a:t>Con le modifiche del 2013 aboliti o semplificati alcuni requisiti: ad es. non è più necessario che la maggioranza dei soci siano persone fisiche = anche persone giuridiche.</a:t>
            </a:r>
          </a:p>
          <a:p>
            <a:pPr algn="just"/>
            <a:r>
              <a:rPr lang="it-IT" sz="3400" dirty="0" smtClean="0"/>
              <a:t>In ogni caso i prerequisiti devono essere conservati  anche dopo la costituzione! Sen vengono a mancare = disciplina ordinaria</a:t>
            </a:r>
          </a:p>
          <a:p>
            <a:pPr algn="just"/>
            <a:endParaRPr lang="it-IT" sz="3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769672" y="332656"/>
            <a:ext cx="552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REQUISITI (SEGUE)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solidFill>
            <a:srgbClr val="66FF33"/>
          </a:solidFill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Iscrizione presso Sezione Speciale Registro Imprese (+ sezione ordinaria ai fini codice civile):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Semplificata =  </a:t>
            </a:r>
            <a:r>
              <a:rPr lang="it-IT" i="1" dirty="0" smtClean="0">
                <a:solidFill>
                  <a:srgbClr val="FFFF00"/>
                </a:solidFill>
              </a:rPr>
              <a:t>on-line</a:t>
            </a:r>
            <a:r>
              <a:rPr lang="it-IT" dirty="0" smtClean="0">
                <a:solidFill>
                  <a:srgbClr val="FFFF00"/>
                </a:solidFill>
              </a:rPr>
              <a:t> con firma digitale, autocertificazione, totale esenzione diritti segreteria e imposta di bollo (per 4 anni), </a:t>
            </a:r>
            <a:r>
              <a:rPr lang="it-IT" i="1" dirty="0" smtClean="0">
                <a:solidFill>
                  <a:srgbClr val="FFFF00"/>
                </a:solidFill>
              </a:rPr>
              <a:t>fac-simile</a:t>
            </a:r>
            <a:r>
              <a:rPr lang="it-IT" dirty="0" smtClean="0">
                <a:solidFill>
                  <a:srgbClr val="FFFF00"/>
                </a:solidFill>
              </a:rPr>
              <a:t> di dichiarazione è online.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L’attività deve essere avviata contestualmente altrimenti non può essere iscritta nella Sezione Speciale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1541373" y="0"/>
            <a:ext cx="6190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Disciplina speciale</a:t>
            </a:r>
          </a:p>
          <a:p>
            <a:pPr algn="ctr"/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2401</Words>
  <Application>Microsoft Office PowerPoint</Application>
  <PresentationFormat>Presentazione su schermo (4:3)</PresentationFormat>
  <Paragraphs>145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AGEVOLAZIONI PER START-UP ED INCUBATORI: ONERI FISCALI ETC.</vt:lpstr>
      <vt:lpstr>(segue) DEROGHE AL DIRITTO SOCIETARIO</vt:lpstr>
      <vt:lpstr>(segue) DEROGHE AL DIRITTO FALLIMENTARE</vt:lpstr>
      <vt:lpstr>DEROGHE AL DIRITTO LABURISTICO</vt:lpstr>
      <vt:lpstr>Diapositiva 20</vt:lpstr>
      <vt:lpstr>Diapositiva 21</vt:lpstr>
      <vt:lpstr>Dati statistici</vt:lpstr>
      <vt:lpstr>DATI STATISTICI (1): forma</vt:lpstr>
      <vt:lpstr>DATI STATISTICI (2): capitale sociale</vt:lpstr>
      <vt:lpstr>DATI STATISTICI (3): numero dipendenti</vt:lpstr>
      <vt:lpstr>DATI STATISTICI (4): settori</vt:lpstr>
      <vt:lpstr>I FINANZIAMENTI</vt:lpstr>
      <vt:lpstr>L’INCUBATORE UNICAL: IL TECHNEST</vt:lpstr>
      <vt:lpstr>L’INCUBATORE UNICAL: IL TECHNEST</vt:lpstr>
      <vt:lpstr>L’INCUBATORE UNICAL: IL TECHNEST</vt:lpstr>
      <vt:lpstr>Una buona notizia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àààààààààààààààààè0</dc:creator>
  <cp:lastModifiedBy>Sab</cp:lastModifiedBy>
  <cp:revision>398</cp:revision>
  <dcterms:created xsi:type="dcterms:W3CDTF">2010-11-30T10:34:35Z</dcterms:created>
  <dcterms:modified xsi:type="dcterms:W3CDTF">2014-09-18T10:15:57Z</dcterms:modified>
</cp:coreProperties>
</file>